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44.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45.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4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47.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8.xml" ContentType="application/vnd.openxmlformats-officedocument.theme+xml"/>
  <Override PartName="/ppt/tags/tag1.xml" ContentType="application/vnd.openxmlformats-officedocument.presentationml.tags+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9.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50.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5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2.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53.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5.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5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8.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59.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3" r:id="rId44"/>
    <p:sldMasterId id="2147484186" r:id="rId45"/>
    <p:sldMasterId id="2147484194" r:id="rId46"/>
    <p:sldMasterId id="2147484222" r:id="rId47"/>
    <p:sldMasterId id="2147484232" r:id="rId48"/>
    <p:sldMasterId id="2147484242" r:id="rId49"/>
    <p:sldMasterId id="2147484255" r:id="rId50"/>
    <p:sldMasterId id="2147484261" r:id="rId51"/>
    <p:sldMasterId id="2147484274" r:id="rId52"/>
    <p:sldMasterId id="2147484280" r:id="rId53"/>
    <p:sldMasterId id="2147484288" r:id="rId54"/>
    <p:sldMasterId id="2147484307" r:id="rId55"/>
    <p:sldMasterId id="2147484313" r:id="rId56"/>
    <p:sldMasterId id="2147484317" r:id="rId57"/>
    <p:sldMasterId id="2147484326" r:id="rId58"/>
    <p:sldMasterId id="2147484332" r:id="rId59"/>
    <p:sldMasterId id="2147484336" r:id="rId60"/>
  </p:sldMasterIdLst>
  <p:notesMasterIdLst>
    <p:notesMasterId r:id="rId73"/>
  </p:notesMasterIdLst>
  <p:handoutMasterIdLst>
    <p:handoutMasterId r:id="rId74"/>
  </p:handoutMasterIdLst>
  <p:sldIdLst>
    <p:sldId id="970" r:id="rId61"/>
    <p:sldId id="1094" r:id="rId62"/>
    <p:sldId id="1095" r:id="rId63"/>
    <p:sldId id="1096" r:id="rId64"/>
    <p:sldId id="1090" r:id="rId65"/>
    <p:sldId id="1100" r:id="rId66"/>
    <p:sldId id="1091" r:id="rId67"/>
    <p:sldId id="1092" r:id="rId68"/>
    <p:sldId id="1097" r:id="rId69"/>
    <p:sldId id="1093" r:id="rId70"/>
    <p:sldId id="1098" r:id="rId71"/>
    <p:sldId id="1099" r:id="rId7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1" autoAdjust="0"/>
    <p:restoredTop sz="94095" autoAdjust="0"/>
  </p:normalViewPr>
  <p:slideViewPr>
    <p:cSldViewPr showGuides="1">
      <p:cViewPr varScale="1">
        <p:scale>
          <a:sx n="112" d="100"/>
          <a:sy n="112" d="100"/>
        </p:scale>
        <p:origin x="200" y="68"/>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3.xml"/><Relationship Id="rId68" Type="http://schemas.openxmlformats.org/officeDocument/2006/relationships/slide" Target="slides/slide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6.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4.xml"/><Relationship Id="rId69" Type="http://schemas.openxmlformats.org/officeDocument/2006/relationships/slide" Target="slides/slide9.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2.xml"/><Relationship Id="rId70" Type="http://schemas.openxmlformats.org/officeDocument/2006/relationships/slide" Target="slides/slide10.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 Target="slides/slide5.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11.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dgm:spPr/>
      <dgm:t>
        <a:bodyPr/>
        <a:lstStyle/>
        <a:p>
          <a:pPr rtl="0"/>
          <a:r>
            <a:rPr lang="en-US" dirty="0" err="1" smtClean="0">
              <a:latin typeface="Microsoft YaHei" panose="020B0503020204020204" pitchFamily="34" charset="-122"/>
              <a:ea typeface="Microsoft YaHei" panose="020B0503020204020204" pitchFamily="34" charset="-122"/>
            </a:rPr>
            <a:t>Strenghts</a:t>
          </a:r>
          <a:endParaRPr lang="en-US" dirty="0">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EBD9C63-7BB2-463E-9E8C-787C376BADC4}">
      <dgm:prSet/>
      <dgm:spPr/>
      <dgm:t>
        <a:bodyPr/>
        <a:lstStyle/>
        <a:p>
          <a:pPr rtl="0"/>
          <a:r>
            <a:rPr lang="en-US" dirty="0" smtClean="0">
              <a:latin typeface="Microsoft YaHei" panose="020B0503020204020204" pitchFamily="34" charset="-122"/>
              <a:ea typeface="Microsoft YaHei" panose="020B0503020204020204" pitchFamily="34" charset="-122"/>
            </a:rPr>
            <a:t>Falls</a:t>
          </a:r>
          <a:endParaRPr lang="en-US" dirty="0">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5F82C0C7-98B5-4D47-AC19-785E759C05C9}">
      <dgm:prSet/>
      <dgm:spPr/>
      <dgm:t>
        <a:bodyPr/>
        <a:lstStyle/>
        <a:p>
          <a:pPr rtl="0"/>
          <a:r>
            <a:rPr lang="en-US" dirty="0" smtClean="0">
              <a:latin typeface="Microsoft YaHei" panose="020B0503020204020204" pitchFamily="34" charset="-122"/>
              <a:ea typeface="Microsoft YaHei" panose="020B0503020204020204" pitchFamily="34" charset="-122"/>
            </a:rPr>
            <a:t>Model is built only considering the traffic matrix. No learning based on the configuration</a:t>
          </a:r>
          <a:endParaRPr lang="en-US" dirty="0">
            <a:latin typeface="Microsoft YaHei" panose="020B0503020204020204" pitchFamily="34" charset="-122"/>
            <a:ea typeface="Microsoft YaHei" panose="020B0503020204020204" pitchFamily="34" charset="-122"/>
          </a:endParaRPr>
        </a:p>
      </dgm:t>
    </dgm:pt>
    <dgm:pt modelId="{52B60937-3327-4810-A06B-BEAAA408C2E9}" type="parTrans" cxnId="{4BFD60B0-9875-40E7-881B-0AED58E256E3}">
      <dgm:prSet/>
      <dgm:spPr/>
      <dgm:t>
        <a:bodyPr/>
        <a:lstStyle/>
        <a:p>
          <a:endParaRPr lang="en-US"/>
        </a:p>
      </dgm:t>
    </dgm:pt>
    <dgm:pt modelId="{137620E2-AB01-44DE-B34A-38107658CC17}" type="sibTrans" cxnId="{4BFD60B0-9875-40E7-881B-0AED58E256E3}">
      <dgm:prSet/>
      <dgm:spPr/>
      <dgm:t>
        <a:bodyPr/>
        <a:lstStyle/>
        <a:p>
          <a:endParaRPr lang="en-US"/>
        </a:p>
      </dgm:t>
    </dgm:pt>
    <dgm:pt modelId="{5E00F9A9-E7D0-4690-B071-CCB3F9004C2C}">
      <dgm:prSet/>
      <dgm:spPr/>
      <dgm:t>
        <a:bodyPr/>
        <a:lstStyle/>
        <a:p>
          <a:pPr rtl="0"/>
          <a:r>
            <a:rPr lang="en-US" dirty="0" smtClean="0">
              <a:latin typeface="Microsoft YaHei" panose="020B0503020204020204" pitchFamily="34" charset="-122"/>
              <a:ea typeface="Microsoft YaHei" panose="020B0503020204020204" pitchFamily="34" charset="-122"/>
            </a:rPr>
            <a:t>Accurate in complex scenarios</a:t>
          </a:r>
          <a:endParaRPr lang="en-US" dirty="0">
            <a:latin typeface="Microsoft YaHei" panose="020B0503020204020204" pitchFamily="34" charset="-122"/>
            <a:ea typeface="Microsoft YaHei" panose="020B0503020204020204" pitchFamily="34" charset="-122"/>
          </a:endParaRPr>
        </a:p>
      </dgm:t>
    </dgm:pt>
    <dgm:pt modelId="{435AA041-70D2-4F86-BF17-7459C22D82F4}" type="parTrans" cxnId="{DA4359C4-E595-427F-9046-FA789262A6A5}">
      <dgm:prSet/>
      <dgm:spPr/>
      <dgm:t>
        <a:bodyPr/>
        <a:lstStyle/>
        <a:p>
          <a:endParaRPr lang="en-US"/>
        </a:p>
      </dgm:t>
    </dgm:pt>
    <dgm:pt modelId="{25DE4A28-8A49-4B09-9F87-C6EA7389AED8}" type="sibTrans" cxnId="{DA4359C4-E595-427F-9046-FA789262A6A5}">
      <dgm:prSet/>
      <dgm:spPr/>
      <dgm:t>
        <a:bodyPr/>
        <a:lstStyle/>
        <a:p>
          <a:endParaRPr lang="en-US"/>
        </a:p>
      </dgm:t>
    </dgm:pt>
    <dgm:pt modelId="{4967E502-2DC1-4FA9-AB1D-1C7145ECF40F}">
      <dgm:prSet/>
      <dgm:spPr/>
      <dgm:t>
        <a:bodyPr/>
        <a:lstStyle/>
        <a:p>
          <a:pPr rtl="0"/>
          <a:r>
            <a:rPr lang="en-US" dirty="0" smtClean="0">
              <a:latin typeface="Microsoft YaHei" panose="020B0503020204020204" pitchFamily="34" charset="-122"/>
              <a:ea typeface="Microsoft YaHei" panose="020B0503020204020204" pitchFamily="34" charset="-122"/>
            </a:rPr>
            <a:t>Big advantage </a:t>
          </a:r>
          <a:r>
            <a:rPr lang="en-US" dirty="0" err="1" smtClean="0">
              <a:latin typeface="Microsoft YaHei" panose="020B0503020204020204" pitchFamily="34" charset="-122"/>
              <a:ea typeface="Microsoft YaHei" panose="020B0503020204020204" pitchFamily="34" charset="-122"/>
            </a:rPr>
            <a:t>wrt</a:t>
          </a:r>
          <a:r>
            <a:rPr lang="en-US" dirty="0" smtClean="0">
              <a:latin typeface="Microsoft YaHei" panose="020B0503020204020204" pitchFamily="34" charset="-122"/>
              <a:ea typeface="Microsoft YaHei" panose="020B0503020204020204" pitchFamily="34" charset="-122"/>
            </a:rPr>
            <a:t> queuing theory</a:t>
          </a:r>
          <a:endParaRPr lang="en-US" dirty="0">
            <a:latin typeface="Microsoft YaHei" panose="020B0503020204020204" pitchFamily="34" charset="-122"/>
            <a:ea typeface="Microsoft YaHei" panose="020B0503020204020204" pitchFamily="34" charset="-122"/>
          </a:endParaRPr>
        </a:p>
      </dgm:t>
    </dgm:pt>
    <dgm:pt modelId="{171F0479-A674-4911-A2CF-A42F59931B9F}" type="parTrans" cxnId="{45A68124-2621-4717-8BAE-185D8E3DC07B}">
      <dgm:prSet/>
      <dgm:spPr/>
      <dgm:t>
        <a:bodyPr/>
        <a:lstStyle/>
        <a:p>
          <a:endParaRPr lang="en-US"/>
        </a:p>
      </dgm:t>
    </dgm:pt>
    <dgm:pt modelId="{211690FC-09BB-4603-A12E-AC56E1408FBB}" type="sibTrans" cxnId="{45A68124-2621-4717-8BAE-185D8E3DC07B}">
      <dgm:prSet/>
      <dgm:spPr/>
      <dgm:t>
        <a:bodyPr/>
        <a:lstStyle/>
        <a:p>
          <a:endParaRPr lang="en-US"/>
        </a:p>
      </dgm:t>
    </dgm:pt>
    <dgm:pt modelId="{3DE12381-8BA2-40F4-9BF1-073375ACA67F}">
      <dgm:prSet/>
      <dgm:spPr/>
      <dgm:t>
        <a:bodyPr/>
        <a:lstStyle/>
        <a:p>
          <a:pPr rtl="0"/>
          <a:r>
            <a:rPr lang="en-US" dirty="0" smtClean="0">
              <a:latin typeface="Microsoft YaHei" panose="020B0503020204020204" pitchFamily="34" charset="-122"/>
              <a:ea typeface="Microsoft YaHei" panose="020B0503020204020204" pitchFamily="34" charset="-122"/>
            </a:rPr>
            <a:t>Fast and light-weight</a:t>
          </a:r>
          <a:endParaRPr lang="en-US" dirty="0">
            <a:latin typeface="Microsoft YaHei" panose="020B0503020204020204" pitchFamily="34" charset="-122"/>
            <a:ea typeface="Microsoft YaHei" panose="020B0503020204020204" pitchFamily="34" charset="-122"/>
          </a:endParaRPr>
        </a:p>
      </dgm:t>
    </dgm:pt>
    <dgm:pt modelId="{D31DFB71-EA60-4AF2-94EB-0ABA33807ECE}" type="parTrans" cxnId="{901EC8EE-C910-4044-9C76-D7FB320725DF}">
      <dgm:prSet/>
      <dgm:spPr/>
      <dgm:t>
        <a:bodyPr/>
        <a:lstStyle/>
        <a:p>
          <a:endParaRPr lang="en-US"/>
        </a:p>
      </dgm:t>
    </dgm:pt>
    <dgm:pt modelId="{CA12C000-CF9F-4195-BDE5-34C6513020B9}" type="sibTrans" cxnId="{901EC8EE-C910-4044-9C76-D7FB320725DF}">
      <dgm:prSet/>
      <dgm:spPr/>
      <dgm:t>
        <a:bodyPr/>
        <a:lstStyle/>
        <a:p>
          <a:endParaRPr lang="en-US"/>
        </a:p>
      </dgm:t>
    </dgm:pt>
    <dgm:pt modelId="{D14E3EE2-805D-4571-ABC6-B4FA4220FD15}">
      <dgm:prSet/>
      <dgm:spPr/>
      <dgm:t>
        <a:bodyPr/>
        <a:lstStyle/>
        <a:p>
          <a:pPr rtl="0"/>
          <a:r>
            <a:rPr lang="en-US" dirty="0" smtClean="0">
              <a:latin typeface="Microsoft YaHei" panose="020B0503020204020204" pitchFamily="34" charset="-122"/>
              <a:ea typeface="Microsoft YaHei" panose="020B0503020204020204" pitchFamily="34" charset="-122"/>
            </a:rPr>
            <a:t>Big advantage </a:t>
          </a:r>
          <a:r>
            <a:rPr lang="en-US" dirty="0" err="1" smtClean="0">
              <a:latin typeface="Microsoft YaHei" panose="020B0503020204020204" pitchFamily="34" charset="-122"/>
              <a:ea typeface="Microsoft YaHei" panose="020B0503020204020204" pitchFamily="34" charset="-122"/>
            </a:rPr>
            <a:t>wrt</a:t>
          </a:r>
          <a:r>
            <a:rPr lang="en-US" dirty="0" smtClean="0">
              <a:latin typeface="Microsoft YaHei" panose="020B0503020204020204" pitchFamily="34" charset="-122"/>
              <a:ea typeface="Microsoft YaHei" panose="020B0503020204020204" pitchFamily="34" charset="-122"/>
            </a:rPr>
            <a:t> simulations</a:t>
          </a:r>
          <a:endParaRPr lang="en-US" dirty="0">
            <a:latin typeface="Microsoft YaHei" panose="020B0503020204020204" pitchFamily="34" charset="-122"/>
            <a:ea typeface="Microsoft YaHei" panose="020B0503020204020204" pitchFamily="34" charset="-122"/>
          </a:endParaRPr>
        </a:p>
      </dgm:t>
    </dgm:pt>
    <dgm:pt modelId="{5A89B5AC-0A5E-4989-AAC4-3B50A44319B0}" type="parTrans" cxnId="{A6C3A895-6E4E-4BC0-89CE-5F7436EDD426}">
      <dgm:prSet/>
      <dgm:spPr/>
      <dgm:t>
        <a:bodyPr/>
        <a:lstStyle/>
        <a:p>
          <a:endParaRPr lang="en-US"/>
        </a:p>
      </dgm:t>
    </dgm:pt>
    <dgm:pt modelId="{78180397-E339-4778-8781-186EED40AA46}" type="sibTrans" cxnId="{A6C3A895-6E4E-4BC0-89CE-5F7436EDD426}">
      <dgm:prSet/>
      <dgm:spPr/>
      <dgm:t>
        <a:bodyPr/>
        <a:lstStyle/>
        <a:p>
          <a:endParaRPr lang="en-US"/>
        </a:p>
      </dgm:t>
    </dgm:pt>
    <dgm:pt modelId="{3EA93A61-DCBA-4CA3-9736-368E0DCE3529}">
      <dgm:prSet/>
      <dgm:spPr/>
      <dgm:t>
        <a:bodyPr/>
        <a:lstStyle/>
        <a:p>
          <a:pPr rtl="0"/>
          <a:r>
            <a:rPr lang="en-US" dirty="0" smtClean="0">
              <a:latin typeface="Microsoft YaHei" panose="020B0503020204020204" pitchFamily="34" charset="-122"/>
              <a:ea typeface="Microsoft YaHei" panose="020B0503020204020204" pitchFamily="34" charset="-122"/>
            </a:rPr>
            <a:t>If combined to SDN and NA to form a KDN, can be used for control and online learning</a:t>
          </a:r>
          <a:endParaRPr lang="en-US" dirty="0">
            <a:latin typeface="Microsoft YaHei" panose="020B0503020204020204" pitchFamily="34" charset="-122"/>
            <a:ea typeface="Microsoft YaHei" panose="020B0503020204020204" pitchFamily="34" charset="-122"/>
          </a:endParaRPr>
        </a:p>
      </dgm:t>
    </dgm:pt>
    <dgm:pt modelId="{670A2A9C-DC4A-4CC0-B699-2BC5CFA5AD7A}" type="parTrans" cxnId="{6796278A-2834-465D-B0AC-8A7771FFAAA6}">
      <dgm:prSet/>
      <dgm:spPr/>
      <dgm:t>
        <a:bodyPr/>
        <a:lstStyle/>
        <a:p>
          <a:endParaRPr lang="en-US"/>
        </a:p>
      </dgm:t>
    </dgm:pt>
    <dgm:pt modelId="{F28E3E86-6D69-4832-B1E3-6D2D0CFDE0AA}" type="sibTrans" cxnId="{6796278A-2834-465D-B0AC-8A7771FFAAA6}">
      <dgm:prSet/>
      <dgm:spPr/>
      <dgm:t>
        <a:bodyPr/>
        <a:lstStyle/>
        <a:p>
          <a:endParaRPr lang="en-US"/>
        </a:p>
      </dgm:t>
    </dgm:pt>
    <dgm:pt modelId="{E8A7F677-C1FC-4945-8152-B09F1C50B57E}">
      <dgm:prSet/>
      <dgm:spPr/>
      <dgm:t>
        <a:bodyPr/>
        <a:lstStyle/>
        <a:p>
          <a:pPr rtl="0"/>
          <a:r>
            <a:rPr lang="en-US" dirty="0" smtClean="0">
              <a:latin typeface="Microsoft YaHei" panose="020B0503020204020204" pitchFamily="34" charset="-122"/>
              <a:ea typeface="Microsoft YaHei" panose="020B0503020204020204" pitchFamily="34" charset="-122"/>
            </a:rPr>
            <a:t>Different results depending on the topology and the routing protocol, even though they are due to reached saturation</a:t>
          </a:r>
          <a:endParaRPr lang="en-US" dirty="0">
            <a:latin typeface="Microsoft YaHei" panose="020B0503020204020204" pitchFamily="34" charset="-122"/>
            <a:ea typeface="Microsoft YaHei" panose="020B0503020204020204" pitchFamily="34" charset="-122"/>
          </a:endParaRPr>
        </a:p>
      </dgm:t>
    </dgm:pt>
    <dgm:pt modelId="{151AA15C-E1A1-4034-A79F-690C5AD4B4F8}" type="parTrans" cxnId="{65DABDF0-D967-41FE-987A-E73E9AC5B548}">
      <dgm:prSet/>
      <dgm:spPr/>
      <dgm:t>
        <a:bodyPr/>
        <a:lstStyle/>
        <a:p>
          <a:endParaRPr lang="en-US"/>
        </a:p>
      </dgm:t>
    </dgm:pt>
    <dgm:pt modelId="{56A7526F-3CB7-4D70-B1E5-018A1FDF9CBC}" type="sibTrans" cxnId="{65DABDF0-D967-41FE-987A-E73E9AC5B548}">
      <dgm:prSet/>
      <dgm:spPr/>
      <dgm:t>
        <a:bodyPr/>
        <a:lstStyle/>
        <a:p>
          <a:endParaRPr lang="en-US"/>
        </a:p>
      </dgm:t>
    </dgm:pt>
    <dgm:pt modelId="{6215B5F6-CD9F-429A-897F-339A9B72CD40}">
      <dgm:prSet/>
      <dgm:spPr/>
      <dgm:t>
        <a:bodyPr/>
        <a:lstStyle/>
        <a:p>
          <a:pPr rtl="0"/>
          <a:r>
            <a:rPr lang="en-US" dirty="0" smtClean="0">
              <a:latin typeface="Microsoft YaHei" panose="020B0503020204020204" pitchFamily="34" charset="-122"/>
              <a:ea typeface="Microsoft YaHei" panose="020B0503020204020204" pitchFamily="34" charset="-122"/>
            </a:rPr>
            <a:t>Data-driven approach: high dependence on data (as a ML technique) that implies that data must be reliable. Not true in networking field, as they are simulated</a:t>
          </a:r>
          <a:endParaRPr lang="en-US" dirty="0">
            <a:latin typeface="Microsoft YaHei" panose="020B0503020204020204" pitchFamily="34" charset="-122"/>
            <a:ea typeface="Microsoft YaHei" panose="020B0503020204020204" pitchFamily="34" charset="-122"/>
          </a:endParaRPr>
        </a:p>
      </dgm:t>
    </dgm:pt>
    <dgm:pt modelId="{AB15AA63-E0F6-4F72-A7F0-F1D66663F32B}" type="parTrans" cxnId="{E2CD4B7C-DFFB-4F70-98EB-21E97A55AF77}">
      <dgm:prSet/>
      <dgm:spPr/>
      <dgm:t>
        <a:bodyPr/>
        <a:lstStyle/>
        <a:p>
          <a:endParaRPr lang="en-US"/>
        </a:p>
      </dgm:t>
    </dgm:pt>
    <dgm:pt modelId="{1687C8DC-5EA5-4037-9906-DD7346B68EF0}" type="sibTrans" cxnId="{E2CD4B7C-DFFB-4F70-98EB-21E97A55AF77}">
      <dgm:prSet/>
      <dgm:spPr/>
      <dgm:t>
        <a:bodyPr/>
        <a:lstStyle/>
        <a:p>
          <a:endParaRPr lang="en-US"/>
        </a:p>
      </dgm:t>
    </dgm:pt>
    <dgm:pt modelId="{BD2CA801-E558-49A9-BBFE-794CB7148CB1}">
      <dgm:prSet/>
      <dgm:spPr/>
      <dgm:t>
        <a:bodyPr/>
        <a:lstStyle/>
        <a:p>
          <a:pPr rtl="0"/>
          <a:r>
            <a:rPr lang="en-US" dirty="0" smtClean="0">
              <a:latin typeface="Microsoft YaHei" panose="020B0503020204020204" pitchFamily="34" charset="-122"/>
              <a:ea typeface="Microsoft YaHei" panose="020B0503020204020204" pitchFamily="34" charset="-122"/>
            </a:rPr>
            <a:t>The results has been reported after the unavoidable variance has been subtracted</a:t>
          </a:r>
          <a:endParaRPr lang="en-US" dirty="0">
            <a:latin typeface="Microsoft YaHei" panose="020B0503020204020204" pitchFamily="34" charset="-122"/>
            <a:ea typeface="Microsoft YaHei" panose="020B0503020204020204" pitchFamily="34" charset="-122"/>
          </a:endParaRPr>
        </a:p>
      </dgm:t>
    </dgm:pt>
    <dgm:pt modelId="{C133A155-EA43-4E7D-9DBC-D10A43335170}" type="parTrans" cxnId="{8A97BCAE-5521-4BF7-9D21-D9E4DE0733D5}">
      <dgm:prSet/>
      <dgm:spPr/>
      <dgm:t>
        <a:bodyPr/>
        <a:lstStyle/>
        <a:p>
          <a:endParaRPr lang="en-US"/>
        </a:p>
      </dgm:t>
    </dgm:pt>
    <dgm:pt modelId="{A7DAF007-D5AE-4C67-9A1A-9327AFCC1B96}" type="sibTrans" cxnId="{8A97BCAE-5521-4BF7-9D21-D9E4DE0733D5}">
      <dgm:prSet/>
      <dgm:spPr/>
      <dgm:t>
        <a:bodyPr/>
        <a:lstStyle/>
        <a:p>
          <a:endParaRPr lang="en-US"/>
        </a:p>
      </dgm:t>
    </dgm:pt>
    <dgm:pt modelId="{30121C6F-4D7E-45F8-B8A9-DA237C6F9BA5}">
      <dgm:prSet/>
      <dgm:spPr/>
      <dgm:t>
        <a:bodyPr/>
        <a:lstStyle/>
        <a:p>
          <a:pPr rtl="0"/>
          <a:r>
            <a:rPr lang="en-US" dirty="0" smtClean="0">
              <a:latin typeface="Microsoft YaHei" panose="020B0503020204020204" pitchFamily="34" charset="-122"/>
              <a:ea typeface="Microsoft YaHei" panose="020B0503020204020204" pitchFamily="34" charset="-122"/>
            </a:rPr>
            <a:t>No online learning (no adaptability during time)</a:t>
          </a:r>
          <a:endParaRPr lang="en-US" dirty="0">
            <a:latin typeface="Microsoft YaHei" panose="020B0503020204020204" pitchFamily="34" charset="-122"/>
            <a:ea typeface="Microsoft YaHei" panose="020B0503020204020204" pitchFamily="34" charset="-122"/>
          </a:endParaRPr>
        </a:p>
      </dgm:t>
    </dgm:pt>
    <dgm:pt modelId="{56BB1D68-DC67-4803-9685-056B4241B4E9}" type="parTrans" cxnId="{4CBD7A5D-F107-4EB6-B705-A583C65F5AA0}">
      <dgm:prSet/>
      <dgm:spPr/>
    </dgm:pt>
    <dgm:pt modelId="{1EA6E125-0AE5-4FF8-BC79-5CFBCC8C0DA1}" type="sibTrans" cxnId="{4CBD7A5D-F107-4EB6-B705-A583C65F5AA0}">
      <dgm:prSet/>
      <dgm:spPr/>
    </dgm:pt>
    <dgm:pt modelId="{F4C98A07-2346-4C48-A364-1610F3E8C43B}">
      <dgm:prSet/>
      <dgm:spPr/>
      <dgm:t>
        <a:bodyPr/>
        <a:lstStyle/>
        <a:p>
          <a:pPr rtl="0"/>
          <a:r>
            <a:rPr lang="en-US" dirty="0" smtClean="0">
              <a:latin typeface="Microsoft YaHei" panose="020B0503020204020204" pitchFamily="34" charset="-122"/>
              <a:ea typeface="Microsoft YaHei" panose="020B0503020204020204" pitchFamily="34" charset="-122"/>
            </a:rPr>
            <a:t>Give great information on how far could NN give to estimating </a:t>
          </a:r>
          <a:r>
            <a:rPr lang="en-US" dirty="0" err="1" smtClean="0">
              <a:latin typeface="Microsoft YaHei" panose="020B0503020204020204" pitchFamily="34" charset="-122"/>
              <a:ea typeface="Microsoft YaHei" panose="020B0503020204020204" pitchFamily="34" charset="-122"/>
            </a:rPr>
            <a:t>QoS</a:t>
          </a:r>
          <a:endParaRPr lang="en-US" dirty="0">
            <a:latin typeface="Microsoft YaHei" panose="020B0503020204020204" pitchFamily="34" charset="-122"/>
            <a:ea typeface="Microsoft YaHei" panose="020B0503020204020204" pitchFamily="34" charset="-122"/>
          </a:endParaRPr>
        </a:p>
      </dgm:t>
    </dgm:pt>
    <dgm:pt modelId="{EC3A325B-4DE0-4D88-89A4-43BB3288ED12}" type="parTrans" cxnId="{8BADD747-C66D-4901-BC73-C81FE035FBC2}">
      <dgm:prSet/>
      <dgm:spPr/>
    </dgm:pt>
    <dgm:pt modelId="{6672BA91-1446-4647-A6DC-84C67634F9E5}" type="sibTrans" cxnId="{8BADD747-C66D-4901-BC73-C81FE035FBC2}">
      <dgm:prSet/>
      <dgm:spPr/>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dgm:spPr/>
    </dgm:pt>
    <dgm:pt modelId="{261F4F63-B217-47EE-A0F6-DEADDD668A2A}" type="pres">
      <dgm:prSet presAssocID="{61C94664-6958-452E-AF63-251C4D657E31}" presName="ParentText1" presStyleLbl="revTx" presStyleIdx="0" presStyleCnt="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dgm:spPr/>
    </dgm:pt>
    <dgm:pt modelId="{3185A37D-1C7F-4CD3-9BCC-5BC9ACFD8F3F}" type="pres">
      <dgm:prSet presAssocID="{61C94664-6958-452E-AF63-251C4D657E31}" presName="Divider" presStyleLbl="parChTrans1D1" presStyleIdx="0" presStyleCnt="1"/>
      <dgm:spPr/>
    </dgm:pt>
  </dgm:ptLst>
  <dgm:cxnLst>
    <dgm:cxn modelId="{6EE76E31-2C50-4A8B-BDFC-1192500D1AC6}" type="presOf" srcId="{6215B5F6-CD9F-429A-897F-339A9B72CD40}" destId="{567FFDF9-1CAC-4DAC-A3D4-02F339A2F96F}" srcOrd="0" destOrd="4" presId="urn:microsoft.com/office/officeart/2009/3/layout/PlusandMinus"/>
    <dgm:cxn modelId="{27E372C2-97EE-4209-8A6F-07789D6403A0}" type="presOf" srcId="{5F82C0C7-98B5-4D47-AC19-785E759C05C9}" destId="{567FFDF9-1CAC-4DAC-A3D4-02F339A2F96F}" srcOrd="0" destOrd="1" presId="urn:microsoft.com/office/officeart/2009/3/layout/PlusandMinus"/>
    <dgm:cxn modelId="{DA4359C4-E595-427F-9046-FA789262A6A5}" srcId="{DE669321-1CF3-473C-BB36-36FCD94DA8D6}" destId="{5E00F9A9-E7D0-4690-B071-CCB3F9004C2C}" srcOrd="0" destOrd="0" parTransId="{435AA041-70D2-4F86-BF17-7459C22D82F4}" sibTransId="{25DE4A28-8A49-4B09-9F87-C6EA7389AED8}"/>
    <dgm:cxn modelId="{089D3594-985D-4AF9-A41A-0112F3B62619}" type="presOf" srcId="{61C94664-6958-452E-AF63-251C4D657E31}" destId="{DB4B21A1-9670-49A7-A709-ECFD575EFEAE}" srcOrd="0" destOrd="0" presId="urn:microsoft.com/office/officeart/2009/3/layout/PlusandMinus"/>
    <dgm:cxn modelId="{4857301D-E4C2-466A-931F-08904C18CD50}" srcId="{61C94664-6958-452E-AF63-251C4D657E31}" destId="{DE669321-1CF3-473C-BB36-36FCD94DA8D6}" srcOrd="0" destOrd="0" parTransId="{19CBAADF-9953-4971-8CE1-5DAA2015746D}" sibTransId="{0200B3CC-95C2-4DEF-8F97-11BF04778B75}"/>
    <dgm:cxn modelId="{E284A646-F1F6-45E2-96CE-C0EA334DC4F7}" type="presOf" srcId="{DE669321-1CF3-473C-BB36-36FCD94DA8D6}" destId="{261F4F63-B217-47EE-A0F6-DEADDD668A2A}" srcOrd="0" destOrd="0" presId="urn:microsoft.com/office/officeart/2009/3/layout/PlusandMinus"/>
    <dgm:cxn modelId="{6796278A-2834-465D-B0AC-8A7771FFAAA6}" srcId="{DE669321-1CF3-473C-BB36-36FCD94DA8D6}" destId="{3EA93A61-DCBA-4CA3-9736-368E0DCE3529}" srcOrd="2" destOrd="0" parTransId="{670A2A9C-DC4A-4CC0-B699-2BC5CFA5AD7A}" sibTransId="{F28E3E86-6D69-4832-B1E3-6D2D0CFDE0AA}"/>
    <dgm:cxn modelId="{4BFD60B0-9875-40E7-881B-0AED58E256E3}" srcId="{DEBD9C63-7BB2-463E-9E8C-787C376BADC4}" destId="{5F82C0C7-98B5-4D47-AC19-785E759C05C9}" srcOrd="0" destOrd="0" parTransId="{52B60937-3327-4810-A06B-BEAAA408C2E9}" sibTransId="{137620E2-AB01-44DE-B34A-38107658CC17}"/>
    <dgm:cxn modelId="{94D3221F-DBC8-48FA-8571-26C6EE26BD69}" type="presOf" srcId="{3DE12381-8BA2-40F4-9BF1-073375ACA67F}" destId="{261F4F63-B217-47EE-A0F6-DEADDD668A2A}" srcOrd="0" destOrd="3" presId="urn:microsoft.com/office/officeart/2009/3/layout/PlusandMinus"/>
    <dgm:cxn modelId="{901EC8EE-C910-4044-9C76-D7FB320725DF}" srcId="{DE669321-1CF3-473C-BB36-36FCD94DA8D6}" destId="{3DE12381-8BA2-40F4-9BF1-073375ACA67F}" srcOrd="1" destOrd="0" parTransId="{D31DFB71-EA60-4AF2-94EB-0ABA33807ECE}" sibTransId="{CA12C000-CF9F-4195-BDE5-34C6513020B9}"/>
    <dgm:cxn modelId="{65DABDF0-D967-41FE-987A-E73E9AC5B548}" srcId="{5F82C0C7-98B5-4D47-AC19-785E759C05C9}" destId="{E8A7F677-C1FC-4945-8152-B09F1C50B57E}" srcOrd="0" destOrd="0" parTransId="{151AA15C-E1A1-4034-A79F-690C5AD4B4F8}" sibTransId="{56A7526F-3CB7-4D70-B1E5-018A1FDF9CBC}"/>
    <dgm:cxn modelId="{965B380E-BB46-42CA-B00F-ED87B6F09E4A}" srcId="{61C94664-6958-452E-AF63-251C4D657E31}" destId="{DEBD9C63-7BB2-463E-9E8C-787C376BADC4}" srcOrd="1" destOrd="0" parTransId="{F50F3DEB-287C-4DBA-AA5B-291ADE69DD72}" sibTransId="{5E13DEFB-B824-4749-A883-E16807E7EF51}"/>
    <dgm:cxn modelId="{E2E3B4C8-B30A-46AE-BAF8-3359C8BD4778}" type="presOf" srcId="{BD2CA801-E558-49A9-BBFE-794CB7148CB1}" destId="{567FFDF9-1CAC-4DAC-A3D4-02F339A2F96F}" srcOrd="0" destOrd="5" presId="urn:microsoft.com/office/officeart/2009/3/layout/PlusandMinus"/>
    <dgm:cxn modelId="{CC6F1A8C-F8C5-4DB1-9227-AD1F9E462A12}" type="presOf" srcId="{DEBD9C63-7BB2-463E-9E8C-787C376BADC4}" destId="{567FFDF9-1CAC-4DAC-A3D4-02F339A2F96F}" srcOrd="0" destOrd="0" presId="urn:microsoft.com/office/officeart/2009/3/layout/PlusandMinus"/>
    <dgm:cxn modelId="{E2CD4B7C-DFFB-4F70-98EB-21E97A55AF77}" srcId="{DEBD9C63-7BB2-463E-9E8C-787C376BADC4}" destId="{6215B5F6-CD9F-429A-897F-339A9B72CD40}" srcOrd="2" destOrd="0" parTransId="{AB15AA63-E0F6-4F72-A7F0-F1D66663F32B}" sibTransId="{1687C8DC-5EA5-4037-9906-DD7346B68EF0}"/>
    <dgm:cxn modelId="{F4DD0BF9-B974-4EF7-9B7B-4CAB2166FF72}" type="presOf" srcId="{30121C6F-4D7E-45F8-B8A9-DA237C6F9BA5}" destId="{567FFDF9-1CAC-4DAC-A3D4-02F339A2F96F}" srcOrd="0" destOrd="3" presId="urn:microsoft.com/office/officeart/2009/3/layout/PlusandMinus"/>
    <dgm:cxn modelId="{45A68124-2621-4717-8BAE-185D8E3DC07B}" srcId="{5E00F9A9-E7D0-4690-B071-CCB3F9004C2C}" destId="{4967E502-2DC1-4FA9-AB1D-1C7145ECF40F}" srcOrd="0" destOrd="0" parTransId="{171F0479-A674-4911-A2CF-A42F59931B9F}" sibTransId="{211690FC-09BB-4603-A12E-AC56E1408FBB}"/>
    <dgm:cxn modelId="{FF42B9E9-A47F-47C1-8105-D2A0CC52249F}" type="presOf" srcId="{E8A7F677-C1FC-4945-8152-B09F1C50B57E}" destId="{567FFDF9-1CAC-4DAC-A3D4-02F339A2F96F}" srcOrd="0" destOrd="2" presId="urn:microsoft.com/office/officeart/2009/3/layout/PlusandMinus"/>
    <dgm:cxn modelId="{977CFE82-EEEB-4D30-ADD9-CE7845B275FB}" type="presOf" srcId="{F4C98A07-2346-4C48-A364-1610F3E8C43B}" destId="{261F4F63-B217-47EE-A0F6-DEADDD668A2A}" srcOrd="0" destOrd="6" presId="urn:microsoft.com/office/officeart/2009/3/layout/PlusandMinus"/>
    <dgm:cxn modelId="{5BE447CA-D435-4B94-8116-11FB2BE8A99F}" type="presOf" srcId="{5E00F9A9-E7D0-4690-B071-CCB3F9004C2C}" destId="{261F4F63-B217-47EE-A0F6-DEADDD668A2A}" srcOrd="0" destOrd="1" presId="urn:microsoft.com/office/officeart/2009/3/layout/PlusandMinus"/>
    <dgm:cxn modelId="{8A97BCAE-5521-4BF7-9D21-D9E4DE0733D5}" srcId="{6215B5F6-CD9F-429A-897F-339A9B72CD40}" destId="{BD2CA801-E558-49A9-BBFE-794CB7148CB1}" srcOrd="0" destOrd="0" parTransId="{C133A155-EA43-4E7D-9DBC-D10A43335170}" sibTransId="{A7DAF007-D5AE-4C67-9A1A-9327AFCC1B96}"/>
    <dgm:cxn modelId="{F1E7EF8D-2BF4-4573-AB9D-4B26C5FD5E2D}" type="presOf" srcId="{4967E502-2DC1-4FA9-AB1D-1C7145ECF40F}" destId="{261F4F63-B217-47EE-A0F6-DEADDD668A2A}" srcOrd="0" destOrd="2" presId="urn:microsoft.com/office/officeart/2009/3/layout/PlusandMinus"/>
    <dgm:cxn modelId="{8BADD747-C66D-4901-BC73-C81FE035FBC2}" srcId="{DE669321-1CF3-473C-BB36-36FCD94DA8D6}" destId="{F4C98A07-2346-4C48-A364-1610F3E8C43B}" srcOrd="3" destOrd="0" parTransId="{EC3A325B-4DE0-4D88-89A4-43BB3288ED12}" sibTransId="{6672BA91-1446-4647-A6DC-84C67634F9E5}"/>
    <dgm:cxn modelId="{A6C3A895-6E4E-4BC0-89CE-5F7436EDD426}" srcId="{3DE12381-8BA2-40F4-9BF1-073375ACA67F}" destId="{D14E3EE2-805D-4571-ABC6-B4FA4220FD15}" srcOrd="0" destOrd="0" parTransId="{5A89B5AC-0A5E-4989-AAC4-3B50A44319B0}" sibTransId="{78180397-E339-4778-8781-186EED40AA46}"/>
    <dgm:cxn modelId="{1477FEE8-A954-41F8-8DD8-8190A78ACA67}" type="presOf" srcId="{D14E3EE2-805D-4571-ABC6-B4FA4220FD15}" destId="{261F4F63-B217-47EE-A0F6-DEADDD668A2A}" srcOrd="0" destOrd="4" presId="urn:microsoft.com/office/officeart/2009/3/layout/PlusandMinus"/>
    <dgm:cxn modelId="{4CBD7A5D-F107-4EB6-B705-A583C65F5AA0}" srcId="{DEBD9C63-7BB2-463E-9E8C-787C376BADC4}" destId="{30121C6F-4D7E-45F8-B8A9-DA237C6F9BA5}" srcOrd="1" destOrd="0" parTransId="{56BB1D68-DC67-4803-9685-056B4241B4E9}" sibTransId="{1EA6E125-0AE5-4FF8-BC79-5CFBCC8C0DA1}"/>
    <dgm:cxn modelId="{8458EA09-36E3-473F-BB12-0D56B6C782A3}" type="presOf" srcId="{3EA93A61-DCBA-4CA3-9736-368E0DCE3529}" destId="{261F4F63-B217-47EE-A0F6-DEADDD668A2A}" srcOrd="0" destOrd="5" presId="urn:microsoft.com/office/officeart/2009/3/layout/PlusandMinus"/>
    <dgm:cxn modelId="{4048F57F-37EB-4FB0-AA09-41A09D7E5F83}" type="presParOf" srcId="{DB4B21A1-9670-49A7-A709-ECFD575EFEAE}" destId="{7CF03B0E-A793-4F84-88AF-62666BEDFD05}" srcOrd="0" destOrd="0" presId="urn:microsoft.com/office/officeart/2009/3/layout/PlusandMinus"/>
    <dgm:cxn modelId="{591F16C4-CD00-4150-90CD-F9F76EBFD88F}" type="presParOf" srcId="{DB4B21A1-9670-49A7-A709-ECFD575EFEAE}" destId="{261F4F63-B217-47EE-A0F6-DEADDD668A2A}" srcOrd="1" destOrd="0" presId="urn:microsoft.com/office/officeart/2009/3/layout/PlusandMinus"/>
    <dgm:cxn modelId="{601AEB7E-CF04-4827-AB16-BE6A55599E7F}" type="presParOf" srcId="{DB4B21A1-9670-49A7-A709-ECFD575EFEAE}" destId="{567FFDF9-1CAC-4DAC-A3D4-02F339A2F96F}" srcOrd="2" destOrd="0" presId="urn:microsoft.com/office/officeart/2009/3/layout/PlusandMinus"/>
    <dgm:cxn modelId="{76596F90-309E-4B46-98A3-C1B6AB63FEC0}" type="presParOf" srcId="{DB4B21A1-9670-49A7-A709-ECFD575EFEAE}" destId="{6D8325A2-C2D1-4F23-86CC-FFD5730A6CA1}" srcOrd="3" destOrd="0" presId="urn:microsoft.com/office/officeart/2009/3/layout/PlusandMinus"/>
    <dgm:cxn modelId="{79DF5416-FB44-4521-9EE8-B3222838E420}" type="presParOf" srcId="{DB4B21A1-9670-49A7-A709-ECFD575EFEAE}" destId="{8BBAF604-921F-4C7D-92DE-599D1C21A6B4}" srcOrd="4" destOrd="0" presId="urn:microsoft.com/office/officeart/2009/3/layout/PlusandMinus"/>
    <dgm:cxn modelId="{3A29C325-BA29-44D9-9C84-FD979997F09B}"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1237991" y="999057"/>
          <a:ext cx="9213662" cy="476156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1513342"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l" defTabSz="800100" rtl="0">
            <a:lnSpc>
              <a:spcPct val="90000"/>
            </a:lnSpc>
            <a:spcBef>
              <a:spcPct val="0"/>
            </a:spcBef>
            <a:spcAft>
              <a:spcPct val="35000"/>
            </a:spcAft>
          </a:pPr>
          <a:r>
            <a:rPr lang="en-US" sz="1800" kern="1200" dirty="0" err="1" smtClean="0">
              <a:latin typeface="Microsoft YaHei" panose="020B0503020204020204" pitchFamily="34" charset="-122"/>
              <a:ea typeface="Microsoft YaHei" panose="020B0503020204020204" pitchFamily="34" charset="-122"/>
            </a:rPr>
            <a:t>Strenghts</a:t>
          </a:r>
          <a:endParaRPr lang="en-US" sz="18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Accurate in complex scenarios</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Big advantage </a:t>
          </a:r>
          <a:r>
            <a:rPr lang="en-US" sz="1400" kern="1200" dirty="0" err="1" smtClean="0">
              <a:latin typeface="Microsoft YaHei" panose="020B0503020204020204" pitchFamily="34" charset="-122"/>
              <a:ea typeface="Microsoft YaHei" panose="020B0503020204020204" pitchFamily="34" charset="-122"/>
            </a:rPr>
            <a:t>wrt</a:t>
          </a:r>
          <a:r>
            <a:rPr lang="en-US" sz="1400" kern="1200" dirty="0" smtClean="0">
              <a:latin typeface="Microsoft YaHei" panose="020B0503020204020204" pitchFamily="34" charset="-122"/>
              <a:ea typeface="Microsoft YaHei" panose="020B0503020204020204" pitchFamily="34" charset="-122"/>
            </a:rPr>
            <a:t> queuing theory</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Fast and light-weight</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Big advantage </a:t>
          </a:r>
          <a:r>
            <a:rPr lang="en-US" sz="1400" kern="1200" dirty="0" err="1" smtClean="0">
              <a:latin typeface="Microsoft YaHei" panose="020B0503020204020204" pitchFamily="34" charset="-122"/>
              <a:ea typeface="Microsoft YaHei" panose="020B0503020204020204" pitchFamily="34" charset="-122"/>
            </a:rPr>
            <a:t>wrt</a:t>
          </a:r>
          <a:r>
            <a:rPr lang="en-US" sz="1400" kern="1200" dirty="0" smtClean="0">
              <a:latin typeface="Microsoft YaHei" panose="020B0503020204020204" pitchFamily="34" charset="-122"/>
              <a:ea typeface="Microsoft YaHei" panose="020B0503020204020204" pitchFamily="34" charset="-122"/>
            </a:rPr>
            <a:t> simulations</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If combined to SDN and NA to form a KDN, can be used for control and online learning</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Give great information on how far could NN give to estimating </a:t>
          </a:r>
          <a:r>
            <a:rPr lang="en-US" sz="1400" kern="1200" dirty="0" err="1" smtClean="0">
              <a:latin typeface="Microsoft YaHei" panose="020B0503020204020204" pitchFamily="34" charset="-122"/>
              <a:ea typeface="Microsoft YaHei" panose="020B0503020204020204" pitchFamily="34" charset="-122"/>
            </a:rPr>
            <a:t>QoS</a:t>
          </a:r>
          <a:endParaRPr lang="en-US" sz="1400" kern="1200" dirty="0">
            <a:latin typeface="Microsoft YaHei" panose="020B0503020204020204" pitchFamily="34" charset="-122"/>
            <a:ea typeface="Microsoft YaHei" panose="020B0503020204020204" pitchFamily="34" charset="-122"/>
          </a:endParaRPr>
        </a:p>
      </dsp:txBody>
      <dsp:txXfrm>
        <a:off x="1513342" y="1555928"/>
        <a:ext cx="4278528" cy="4073460"/>
      </dsp:txXfrm>
    </dsp:sp>
    <dsp:sp modelId="{567FFDF9-1CAC-4DAC-A3D4-02F339A2F96F}">
      <dsp:nvSpPr>
        <dsp:cNvPr id="0" name=""/>
        <dsp:cNvSpPr/>
      </dsp:nvSpPr>
      <dsp:spPr>
        <a:xfrm>
          <a:off x="5887184"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l" defTabSz="800100" rtl="0">
            <a:lnSpc>
              <a:spcPct val="90000"/>
            </a:lnSpc>
            <a:spcBef>
              <a:spcPct val="0"/>
            </a:spcBef>
            <a:spcAft>
              <a:spcPct val="35000"/>
            </a:spcAft>
          </a:pPr>
          <a:r>
            <a:rPr lang="en-US" sz="1800" kern="1200" dirty="0" smtClean="0">
              <a:latin typeface="Microsoft YaHei" panose="020B0503020204020204" pitchFamily="34" charset="-122"/>
              <a:ea typeface="Microsoft YaHei" panose="020B0503020204020204" pitchFamily="34" charset="-122"/>
            </a:rPr>
            <a:t>Falls</a:t>
          </a:r>
          <a:endParaRPr lang="en-US" sz="18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Model is built only considering the traffic matrix. No learning based on the configuration</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Different results depending on the topology and the routing protocol, even though they are due to reached saturation</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No online learning (no adaptability during time)</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Data-driven approach: high dependence on data (as a ML technique) that implies that data must be reliable. Not true in networking field, as they are simulated</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The results has been reported after the unavoidable variance has been subtracted</a:t>
          </a:r>
          <a:endParaRPr lang="en-US" sz="1400" kern="1200" dirty="0">
            <a:latin typeface="Microsoft YaHei" panose="020B0503020204020204" pitchFamily="34" charset="-122"/>
            <a:ea typeface="Microsoft YaHei" panose="020B0503020204020204" pitchFamily="34" charset="-122"/>
          </a:endParaRPr>
        </a:p>
      </dsp:txBody>
      <dsp:txXfrm>
        <a:off x="5887184" y="1555928"/>
        <a:ext cx="4278528" cy="4073460"/>
      </dsp:txXfrm>
    </dsp:sp>
    <dsp:sp modelId="{6D8325A2-C2D1-4F23-86CC-FFD5730A6CA1}">
      <dsp:nvSpPr>
        <dsp:cNvPr id="0" name=""/>
        <dsp:cNvSpPr/>
      </dsp:nvSpPr>
      <dsp:spPr>
        <a:xfrm>
          <a:off x="284853" y="46163"/>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180803" y="693620"/>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844822" y="1564638"/>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2019/4/19</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2019/4/19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11</a:t>
            </a:fld>
            <a:endParaRPr lang="zh-CN" altLang="en-US" dirty="0"/>
          </a:p>
        </p:txBody>
      </p:sp>
    </p:spTree>
    <p:extLst>
      <p:ext uri="{BB962C8B-B14F-4D97-AF65-F5344CB8AC3E}">
        <p14:creationId xmlns:p14="http://schemas.microsoft.com/office/powerpoint/2010/main" val="441784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12</a:t>
            </a:fld>
            <a:endParaRPr lang="zh-CN" altLang="en-US" dirty="0"/>
          </a:p>
        </p:txBody>
      </p:sp>
    </p:spTree>
    <p:extLst>
      <p:ext uri="{BB962C8B-B14F-4D97-AF65-F5344CB8AC3E}">
        <p14:creationId xmlns:p14="http://schemas.microsoft.com/office/powerpoint/2010/main" val="22654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360686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3</a:t>
            </a:fld>
            <a:endParaRPr lang="en-US" altLang="zh-CN">
              <a:solidFill>
                <a:srgbClr val="000000"/>
              </a:solidFill>
            </a:endParaRPr>
          </a:p>
        </p:txBody>
      </p:sp>
    </p:spTree>
    <p:extLst>
      <p:ext uri="{BB962C8B-B14F-4D97-AF65-F5344CB8AC3E}">
        <p14:creationId xmlns:p14="http://schemas.microsoft.com/office/powerpoint/2010/main" val="409724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9206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400536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6</a:t>
            </a:fld>
            <a:endParaRPr lang="en-US" altLang="zh-CN">
              <a:solidFill>
                <a:srgbClr val="000000"/>
              </a:solidFill>
            </a:endParaRPr>
          </a:p>
        </p:txBody>
      </p:sp>
    </p:spTree>
    <p:extLst>
      <p:ext uri="{BB962C8B-B14F-4D97-AF65-F5344CB8AC3E}">
        <p14:creationId xmlns:p14="http://schemas.microsoft.com/office/powerpoint/2010/main" val="242457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223594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413164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10</a:t>
            </a:fld>
            <a:endParaRPr lang="zh-CN" altLang="en-US" dirty="0"/>
          </a:p>
        </p:txBody>
      </p:sp>
    </p:spTree>
    <p:extLst>
      <p:ext uri="{BB962C8B-B14F-4D97-AF65-F5344CB8AC3E}">
        <p14:creationId xmlns:p14="http://schemas.microsoft.com/office/powerpoint/2010/main" val="1400030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5.xml"/><Relationship Id="rId4" Type="http://schemas.openxmlformats.org/officeDocument/2006/relationships/image" Target="../media/image3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48.xml"/><Relationship Id="rId1" Type="http://schemas.openxmlformats.org/officeDocument/2006/relationships/tags" Target="../tags/tag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2019/4/19</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2019/4/19</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160001" y="29030"/>
            <a:ext cx="310377" cy="30770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1107794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492084163"/>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itchFamily="2" charset="2"/>
              <a:buChar char="n"/>
              <a:defRPr>
                <a:latin typeface="微软雅黑" pitchFamily="34" charset="-122"/>
                <a:ea typeface="微软雅黑" pitchFamily="34" charset="-122"/>
              </a:defRPr>
            </a:lvl1pPr>
            <a:lvl2pPr>
              <a:defRPr sz="1799">
                <a:latin typeface="微软雅黑" pitchFamily="34" charset="-122"/>
                <a:ea typeface="微软雅黑" pitchFamily="34" charset="-122"/>
              </a:defRPr>
            </a:lvl2pPr>
            <a:lvl3pPr>
              <a:defRPr sz="16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08839354"/>
      </p:ext>
    </p:extLst>
  </p:cSld>
  <p:clrMapOvr>
    <a:masterClrMapping/>
  </p:clrMapOvr>
  <p:transition>
    <p:cover dir="d"/>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2019/4/19</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2019/4/19</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4/19/2019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4/19/2019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4" Type="http://schemas.openxmlformats.org/officeDocument/2006/relationships/image" Target="../media/image29.jpeg"/></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231.xml"/><Relationship Id="rId7" Type="http://schemas.openxmlformats.org/officeDocument/2006/relationships/image" Target="../media/image29.jpeg"/><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theme" Target="../theme/theme45.xml"/><Relationship Id="rId5" Type="http://schemas.openxmlformats.org/officeDocument/2006/relationships/slideLayout" Target="../slideLayouts/slideLayout233.xml"/><Relationship Id="rId4" Type="http://schemas.openxmlformats.org/officeDocument/2006/relationships/slideLayout" Target="../slideLayouts/slideLayout232.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theme" Target="../theme/theme46.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image" Target="../media/image15.png"/><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image" Target="../media/image14.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image" Target="../media/image15.png"/><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image" Target="../media/image21.png"/><Relationship Id="rId5" Type="http://schemas.openxmlformats.org/officeDocument/2006/relationships/slideLayout" Target="../slideLayouts/slideLayout250.xml"/><Relationship Id="rId10" Type="http://schemas.openxmlformats.org/officeDocument/2006/relationships/theme" Target="../theme/theme47.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262.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5" Type="http://schemas.openxmlformats.org/officeDocument/2006/relationships/slideLayout" Target="../slideLayouts/slideLayout259.xml"/><Relationship Id="rId10" Type="http://schemas.openxmlformats.org/officeDocument/2006/relationships/image" Target="../media/image32.jpeg"/><Relationship Id="rId4" Type="http://schemas.openxmlformats.org/officeDocument/2006/relationships/slideLayout" Target="../slideLayouts/slideLayout258.xml"/><Relationship Id="rId9"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5.xml"/><Relationship Id="rId7" Type="http://schemas.openxmlformats.org/officeDocument/2006/relationships/theme" Target="../theme/theme49.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5" Type="http://schemas.openxmlformats.org/officeDocument/2006/relationships/slideLayout" Target="../slideLayouts/slideLayout267.xml"/><Relationship Id="rId10" Type="http://schemas.openxmlformats.org/officeDocument/2006/relationships/image" Target="../media/image37.png"/><Relationship Id="rId4" Type="http://schemas.openxmlformats.org/officeDocument/2006/relationships/slideLayout" Target="../slideLayouts/slideLayout266.xml"/><Relationship Id="rId9" Type="http://schemas.openxmlformats.org/officeDocument/2006/relationships/image" Target="../media/image3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71.xml"/><Relationship Id="rId7" Type="http://schemas.openxmlformats.org/officeDocument/2006/relationships/image" Target="../media/image15.png"/><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72.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theme" Target="../theme/theme51.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image" Target="../media/image15.png"/><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image" Target="../media/image14.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87.xml"/><Relationship Id="rId7" Type="http://schemas.openxmlformats.org/officeDocument/2006/relationships/image" Target="../media/image15.png"/><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image" Target="../media/image3.png"/><Relationship Id="rId5" Type="http://schemas.openxmlformats.org/officeDocument/2006/relationships/theme" Target="../theme/theme52.xml"/><Relationship Id="rId4" Type="http://schemas.openxmlformats.org/officeDocument/2006/relationships/slideLayout" Target="../slideLayouts/slideLayout288.xml"/></Relationships>
</file>

<file path=ppt/slideMasters/_rels/slideMaster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91.xml"/><Relationship Id="rId7" Type="http://schemas.openxmlformats.org/officeDocument/2006/relationships/theme" Target="../theme/theme53.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5" Type="http://schemas.openxmlformats.org/officeDocument/2006/relationships/slideLayout" Target="../slideLayouts/slideLayout293.xml"/><Relationship Id="rId4" Type="http://schemas.openxmlformats.org/officeDocument/2006/relationships/slideLayout" Target="../slideLayouts/slideLayout292.xml"/><Relationship Id="rId9" Type="http://schemas.openxmlformats.org/officeDocument/2006/relationships/image" Target="../media/image15.png"/></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7.xml"/><Relationship Id="rId7" Type="http://schemas.openxmlformats.org/officeDocument/2006/relationships/image" Target="../media/image41.jpeg"/><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image" Target="../media/image40.jpeg"/><Relationship Id="rId5" Type="http://schemas.openxmlformats.org/officeDocument/2006/relationships/theme" Target="../theme/theme54.xml"/><Relationship Id="rId4" Type="http://schemas.openxmlformats.org/officeDocument/2006/relationships/slideLayout" Target="../slideLayouts/slideLayout298.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301.xml"/><Relationship Id="rId7" Type="http://schemas.openxmlformats.org/officeDocument/2006/relationships/image" Target="../media/image15.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image" Target="../media/image3.png"/><Relationship Id="rId5" Type="http://schemas.openxmlformats.org/officeDocument/2006/relationships/theme" Target="../theme/theme55.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7.xml"/><Relationship Id="rId7" Type="http://schemas.openxmlformats.org/officeDocument/2006/relationships/image" Target="../media/image3.png"/><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theme" Target="../theme/theme57.xml"/><Relationship Id="rId5" Type="http://schemas.openxmlformats.org/officeDocument/2006/relationships/slideLayout" Target="../slideLayouts/slideLayout309.xml"/><Relationship Id="rId4" Type="http://schemas.openxmlformats.org/officeDocument/2006/relationships/slideLayout" Target="../slideLayouts/slideLayout308.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312.xml"/><Relationship Id="rId7" Type="http://schemas.openxmlformats.org/officeDocument/2006/relationships/image" Target="../media/image15.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image" Target="../media/image3.png"/><Relationship Id="rId5" Type="http://schemas.openxmlformats.org/officeDocument/2006/relationships/theme" Target="../theme/theme58.xml"/><Relationship Id="rId4" Type="http://schemas.openxmlformats.org/officeDocument/2006/relationships/slideLayout" Target="../slideLayouts/slideLayout313.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8.xml"/><Relationship Id="rId7" Type="http://schemas.openxmlformats.org/officeDocument/2006/relationships/image" Target="../media/image3.png"/><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theme" Target="../theme/theme60.xml"/><Relationship Id="rId5" Type="http://schemas.openxmlformats.org/officeDocument/2006/relationships/slideLayout" Target="../slideLayouts/slideLayout320.xml"/><Relationship Id="rId4" Type="http://schemas.openxmlformats.org/officeDocument/2006/relationships/slideLayout" Target="../slideLayouts/slideLayout3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313288006"/>
      </p:ext>
    </p:extLst>
  </p:cSld>
  <p:clrMap bg1="lt1" tx1="dk1" bg2="lt2" tx2="dk2" accent1="accent1" accent2="accent2" accent3="accent3" accent4="accent4" accent5="accent5" accent6="accent6" hlink="hlink" folHlink="folHlink"/>
  <p:sldLayoutIdLst>
    <p:sldLayoutId id="2147484305" r:id="rId1"/>
    <p:sldLayoutId id="2147484343" r:id="rId2"/>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2019/4/19</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4/19/2019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4/19/2019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2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7.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7.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knowledgedefinednetworking" TargetMode="External"/><Relationship Id="rId1" Type="http://schemas.openxmlformats.org/officeDocument/2006/relationships/slideLayout" Target="../slideLayouts/slideLayout22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sz="quarter"/>
          </p:nvPr>
        </p:nvSpPr>
        <p:spPr/>
        <p:txBody>
          <a:bodyPr/>
          <a:lstStyle/>
          <a:p>
            <a:pPr algn="ctr"/>
            <a:r>
              <a:rPr lang="en-US" sz="2800" dirty="0"/>
              <a:t>Understanding the modeling of Computer Network </a:t>
            </a:r>
            <a:r>
              <a:rPr lang="en-US" sz="2800" dirty="0" smtClean="0"/>
              <a:t>Delays </a:t>
            </a:r>
            <a:br>
              <a:rPr lang="en-US" sz="2800" dirty="0" smtClean="0"/>
            </a:br>
            <a:r>
              <a:rPr lang="en-US" sz="2800" dirty="0" smtClean="0"/>
              <a:t>using </a:t>
            </a:r>
            <a:r>
              <a:rPr lang="en-US" sz="2800" dirty="0"/>
              <a:t>Neural Networks, ACM Big-DAMA 2018 workshop</a:t>
            </a:r>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Conclusions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Simple </a:t>
            </a:r>
            <a:r>
              <a:rPr lang="en-US" dirty="0"/>
              <a:t>NNs do not perform well suggests that </a:t>
            </a:r>
            <a:r>
              <a:rPr lang="en-US" dirty="0" smtClean="0"/>
              <a:t>the delay </a:t>
            </a:r>
            <a:r>
              <a:rPr lang="en-US" dirty="0"/>
              <a:t>function is complex and multi-dimensional, </a:t>
            </a:r>
            <a:r>
              <a:rPr lang="en-US" dirty="0" smtClean="0"/>
              <a:t>requiring sophisticated </a:t>
            </a:r>
            <a:r>
              <a:rPr lang="en-US" dirty="0"/>
              <a:t>regression techniques such as deep </a:t>
            </a:r>
            <a:r>
              <a:rPr lang="en-US" dirty="0" smtClean="0"/>
              <a:t>NNs.</a:t>
            </a:r>
            <a:endParaRPr lang="en-US" dirty="0"/>
          </a:p>
          <a:p>
            <a:r>
              <a:rPr lang="en-US" dirty="0" smtClean="0"/>
              <a:t>Deeper networks (Deep Neural Networks, DNNs) </a:t>
            </a:r>
            <a:r>
              <a:rPr lang="en-US" dirty="0"/>
              <a:t>are </a:t>
            </a:r>
            <a:r>
              <a:rPr lang="en-US" dirty="0" smtClean="0"/>
              <a:t>required for </a:t>
            </a:r>
            <a:r>
              <a:rPr lang="en-US" b="1" i="1" dirty="0"/>
              <a:t>saturated</a:t>
            </a:r>
            <a:r>
              <a:rPr lang="en-US" dirty="0"/>
              <a:t> networks. This is because saturated </a:t>
            </a:r>
            <a:r>
              <a:rPr lang="en-US" dirty="0" smtClean="0"/>
              <a:t>networks result </a:t>
            </a:r>
            <a:r>
              <a:rPr lang="en-US" dirty="0"/>
              <a:t>in </a:t>
            </a:r>
            <a:r>
              <a:rPr lang="en-US" b="1" i="1" dirty="0"/>
              <a:t>more complex functions</a:t>
            </a:r>
            <a:r>
              <a:rPr lang="en-US" dirty="0"/>
              <a:t> that require additional </a:t>
            </a:r>
            <a:r>
              <a:rPr lang="en-US" dirty="0" smtClean="0"/>
              <a:t>layers.</a:t>
            </a:r>
          </a:p>
          <a:p>
            <a:r>
              <a:rPr lang="en-US" dirty="0" smtClean="0"/>
              <a:t>NN must be considered as a relevant tool for estimating average delay</a:t>
            </a:r>
          </a:p>
          <a:p>
            <a:r>
              <a:rPr lang="en-US" dirty="0"/>
              <a:t>For the considered scenarios, the </a:t>
            </a:r>
            <a:r>
              <a:rPr lang="en-US" dirty="0">
                <a:solidFill>
                  <a:srgbClr val="0000FF"/>
                </a:solidFill>
              </a:rPr>
              <a:t>topology or the size has no impact on the accuracy </a:t>
            </a:r>
            <a:r>
              <a:rPr lang="en-US" dirty="0"/>
              <a:t>of the NN </a:t>
            </a:r>
            <a:r>
              <a:rPr lang="en-US" dirty="0" smtClean="0"/>
              <a:t>estimates.</a:t>
            </a:r>
          </a:p>
          <a:p>
            <a:pPr lvl="1"/>
            <a:r>
              <a:rPr lang="en-US" sz="1400" dirty="0" smtClean="0"/>
              <a:t>But they do reach saturation in a different way</a:t>
            </a:r>
          </a:p>
          <a:p>
            <a:r>
              <a:rPr lang="en-US" dirty="0" smtClean="0"/>
              <a:t>In </a:t>
            </a:r>
            <a:r>
              <a:rPr lang="en-US" dirty="0"/>
              <a:t>this set of experiments we have not seen </a:t>
            </a:r>
            <a:r>
              <a:rPr lang="en-US" dirty="0">
                <a:solidFill>
                  <a:srgbClr val="0000FF"/>
                </a:solidFill>
              </a:rPr>
              <a:t>any impact </a:t>
            </a:r>
            <a:r>
              <a:rPr lang="en-US" dirty="0" smtClean="0">
                <a:solidFill>
                  <a:srgbClr val="0000FF"/>
                </a:solidFill>
              </a:rPr>
              <a:t>of the </a:t>
            </a:r>
            <a:r>
              <a:rPr lang="en-US" dirty="0">
                <a:solidFill>
                  <a:srgbClr val="0000FF"/>
                </a:solidFill>
              </a:rPr>
              <a:t>routing </a:t>
            </a:r>
            <a:r>
              <a:rPr lang="en-US" dirty="0" smtClean="0">
                <a:solidFill>
                  <a:srgbClr val="0000FF"/>
                </a:solidFill>
              </a:rPr>
              <a:t>policy on the accuracy </a:t>
            </a:r>
            <a:r>
              <a:rPr lang="en-US" dirty="0">
                <a:solidFill>
                  <a:srgbClr val="0000FF"/>
                </a:solidFill>
              </a:rPr>
              <a:t>of the NN</a:t>
            </a:r>
            <a:r>
              <a:rPr lang="en-US" dirty="0"/>
              <a:t>. The only </a:t>
            </a:r>
            <a:r>
              <a:rPr lang="en-US" dirty="0" smtClean="0"/>
              <a:t>impact is </a:t>
            </a:r>
            <a:r>
              <a:rPr lang="en-US" dirty="0"/>
              <a:t>again related to </a:t>
            </a:r>
            <a:r>
              <a:rPr lang="en-US" dirty="0" smtClean="0"/>
              <a:t>the queuing, if the routing policy produces saturation</a:t>
            </a:r>
          </a:p>
          <a:p>
            <a:r>
              <a:rPr lang="en-US" dirty="0" smtClean="0"/>
              <a:t>So, saturation (as traffic intensity) is the only parameter that increases the complexity of the model</a:t>
            </a:r>
          </a:p>
          <a:p>
            <a:r>
              <a:rPr lang="en-US" dirty="0" smtClean="0"/>
              <a:t>Activation function: sigmoid, hyperbolic tangent, rectifier with the same set of </a:t>
            </a:r>
          </a:p>
          <a:p>
            <a:pPr marL="0" indent="0">
              <a:buNone/>
            </a:pPr>
            <a:r>
              <a:rPr lang="en-US" dirty="0" smtClean="0"/>
              <a:t>hyper-parameters </a:t>
            </a:r>
            <a:r>
              <a:rPr lang="en-US" dirty="0" smtClean="0">
                <a:sym typeface="Wingdings" panose="05000000000000000000" pitchFamily="2" charset="2"/>
              </a:rPr>
              <a:t> better results with the </a:t>
            </a:r>
            <a:r>
              <a:rPr lang="en-US" dirty="0" smtClean="0">
                <a:solidFill>
                  <a:srgbClr val="0000FF"/>
                </a:solidFill>
                <a:sym typeface="Wingdings" panose="05000000000000000000" pitchFamily="2" charset="2"/>
              </a:rPr>
              <a:t>sigmoid activation </a:t>
            </a:r>
            <a:r>
              <a:rPr lang="en-US" dirty="0" err="1" smtClean="0">
                <a:solidFill>
                  <a:srgbClr val="0000FF"/>
                </a:solidFill>
                <a:sym typeface="Wingdings" panose="05000000000000000000" pitchFamily="2" charset="2"/>
              </a:rPr>
              <a:t>fct</a:t>
            </a:r>
            <a:r>
              <a:rPr lang="en-US" dirty="0" smtClean="0">
                <a:sym typeface="Wingdings" panose="05000000000000000000" pitchFamily="2" charset="2"/>
              </a:rPr>
              <a:t>. </a:t>
            </a:r>
            <a:endParaRPr lang="en-US" dirty="0"/>
          </a:p>
        </p:txBody>
      </p:sp>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440" y="5281568"/>
            <a:ext cx="2074803" cy="155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3842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Strengths and falls</a:t>
            </a:r>
            <a:endParaRPr lang="en-US" sz="2800" dirty="0"/>
          </a:p>
        </p:txBody>
      </p:sp>
      <p:graphicFrame>
        <p:nvGraphicFramePr>
          <p:cNvPr id="4" name="Diagram 3"/>
          <p:cNvGraphicFramePr/>
          <p:nvPr>
            <p:extLst>
              <p:ext uri="{D42A27DB-BD31-4B8C-83A1-F6EECF244321}">
                <p14:modId xmlns:p14="http://schemas.microsoft.com/office/powerpoint/2010/main" val="3011865606"/>
              </p:ext>
            </p:extLst>
          </p:nvPr>
        </p:nvGraphicFramePr>
        <p:xfrm>
          <a:off x="521737" y="692696"/>
          <a:ext cx="11160124" cy="580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635604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Improvements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Improve the dataset quality by using data extrapolated from real measurements, not simulated</a:t>
            </a:r>
          </a:p>
          <a:p>
            <a:pPr lvl="1"/>
            <a:r>
              <a:rPr lang="en-US" dirty="0" smtClean="0"/>
              <a:t>This data could also be used to estimate the error obtained during the simulations</a:t>
            </a:r>
          </a:p>
          <a:p>
            <a:r>
              <a:rPr lang="en-US" dirty="0" smtClean="0"/>
              <a:t>Perform online learning using the data extrapolated from the SDN</a:t>
            </a:r>
          </a:p>
          <a:p>
            <a:r>
              <a:rPr lang="en-US" dirty="0" smtClean="0"/>
              <a:t>Extend the approach to understand the behavior of the network on different network configurations</a:t>
            </a:r>
          </a:p>
          <a:p>
            <a:r>
              <a:rPr lang="en-US" dirty="0" smtClean="0"/>
              <a:t>Generative approach. Output as a distribution, not an average (compare with the other paper)</a:t>
            </a:r>
          </a:p>
          <a:p>
            <a:pPr lvl="1"/>
            <a:r>
              <a:rPr lang="en-US" dirty="0" smtClean="0"/>
              <a:t>Being the delay a random variable, a generative approach could better suit the problem, if the data are sampled from the generative model</a:t>
            </a:r>
          </a:p>
        </p:txBody>
      </p:sp>
    </p:spTree>
    <p:extLst>
      <p:ext uri="{BB962C8B-B14F-4D97-AF65-F5344CB8AC3E}">
        <p14:creationId xmlns:p14="http://schemas.microsoft.com/office/powerpoint/2010/main" val="167098052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Complete system design</a:t>
            </a:r>
            <a:endParaRPr lang="en-US" sz="2800" dirty="0"/>
          </a:p>
        </p:txBody>
      </p:sp>
      <p:sp>
        <p:nvSpPr>
          <p:cNvPr id="2" name="Text Placeholder 1"/>
          <p:cNvSpPr>
            <a:spLocks noGrp="1"/>
          </p:cNvSpPr>
          <p:nvPr>
            <p:ph type="body" sz="half" idx="1"/>
          </p:nvPr>
        </p:nvSpPr>
        <p:spPr>
          <a:xfrm>
            <a:off x="849843" y="1632222"/>
            <a:ext cx="7177338" cy="4194175"/>
          </a:xfrm>
        </p:spPr>
        <p:txBody>
          <a:bodyPr/>
          <a:lstStyle/>
          <a:p>
            <a:r>
              <a:rPr lang="en-US" dirty="0" smtClean="0"/>
              <a:t>SDN network to provide centralized control</a:t>
            </a:r>
          </a:p>
          <a:p>
            <a:r>
              <a:rPr lang="en-US" dirty="0" smtClean="0"/>
              <a:t>Optimizer to provide the optimal configuration to </a:t>
            </a:r>
            <a:r>
              <a:rPr lang="en-US" dirty="0"/>
              <a:t>the SDN network </a:t>
            </a:r>
            <a:endParaRPr lang="en-US" dirty="0" smtClean="0"/>
          </a:p>
          <a:p>
            <a:r>
              <a:rPr lang="en-US" dirty="0" smtClean="0"/>
              <a:t>ANN to model the network and compute the performances</a:t>
            </a:r>
          </a:p>
          <a:p>
            <a:pPr lvl="1"/>
            <a:r>
              <a:rPr lang="en-US" dirty="0" smtClean="0"/>
              <a:t>The optimizer uses the ANN to provide the best configuration </a:t>
            </a:r>
            <a:r>
              <a:rPr lang="en-US" dirty="0" err="1" smtClean="0"/>
              <a:t>eg</a:t>
            </a:r>
            <a:r>
              <a:rPr lang="en-US" dirty="0" smtClean="0"/>
              <a:t>: with a hill-climbing algorithm</a:t>
            </a:r>
            <a:endParaRPr lang="en-US" dirty="0"/>
          </a:p>
        </p:txBody>
      </p:sp>
      <p:pic>
        <p:nvPicPr>
          <p:cNvPr id="5" name="Content Placeholder 4"/>
          <p:cNvPicPr>
            <a:picLocks noGrp="1" noChangeAspect="1"/>
          </p:cNvPicPr>
          <p:nvPr>
            <p:ph sz="half" idx="2"/>
          </p:nvPr>
        </p:nvPicPr>
        <p:blipFill>
          <a:blip r:embed="rId3"/>
          <a:stretch>
            <a:fillRect/>
          </a:stretch>
        </p:blipFill>
        <p:spPr>
          <a:xfrm>
            <a:off x="8027181" y="1600392"/>
            <a:ext cx="3639940" cy="2173231"/>
          </a:xfrm>
          <a:prstGeom prst="rect">
            <a:avLst/>
          </a:prstGeom>
        </p:spPr>
      </p:pic>
      <p:sp>
        <p:nvSpPr>
          <p:cNvPr id="17" name="Text Placeholder 2"/>
          <p:cNvSpPr txBox="1">
            <a:spLocks/>
          </p:cNvSpPr>
          <p:nvPr/>
        </p:nvSpPr>
        <p:spPr>
          <a:xfrm>
            <a:off x="495380" y="1052736"/>
            <a:ext cx="11160124" cy="5041229"/>
          </a:xfrm>
          <a:prstGeom prst="rect">
            <a:avLst/>
          </a:prstGeom>
        </p:spPr>
        <p:txBody>
          <a:bodyPr vert="horz" lIns="0" tIns="0" rIns="0" bIns="0" rtlCol="0">
            <a:noAutofit/>
          </a:bodyPr>
          <a:lstStyle>
            <a:lvl1pPr marL="342797" indent="-342797"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799"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6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endParaRPr lang="en-US" sz="2400" dirty="0" smtClean="0">
              <a:solidFill>
                <a:schemeClr val="tx1"/>
              </a:solidFill>
            </a:endParaRPr>
          </a:p>
        </p:txBody>
      </p:sp>
    </p:spTree>
    <p:extLst>
      <p:ext uri="{BB962C8B-B14F-4D97-AF65-F5344CB8AC3E}">
        <p14:creationId xmlns:p14="http://schemas.microsoft.com/office/powerpoint/2010/main" val="36828894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2367" y="64008"/>
            <a:ext cx="11308249" cy="778598"/>
          </a:xfrm>
        </p:spPr>
        <p:txBody>
          <a:bodyPr/>
          <a:lstStyle/>
          <a:p>
            <a:pPr algn="ctr"/>
            <a:r>
              <a:rPr lang="en-US" sz="2800" dirty="0" smtClean="0"/>
              <a:t>Main contributions</a:t>
            </a:r>
            <a:endParaRPr lang="en-US" sz="2800" dirty="0"/>
          </a:p>
        </p:txBody>
      </p:sp>
      <p:sp>
        <p:nvSpPr>
          <p:cNvPr id="17" name="Text Placeholder 2"/>
          <p:cNvSpPr txBox="1">
            <a:spLocks/>
          </p:cNvSpPr>
          <p:nvPr/>
        </p:nvSpPr>
        <p:spPr>
          <a:xfrm>
            <a:off x="495380" y="1052736"/>
            <a:ext cx="11160124" cy="5041229"/>
          </a:xfrm>
          <a:prstGeom prst="rect">
            <a:avLst/>
          </a:prstGeom>
        </p:spPr>
        <p:txBody>
          <a:bodyPr vert="horz" lIns="0" tIns="0" rIns="0" bIns="0" rtlCol="0">
            <a:noAutofit/>
          </a:bodyPr>
          <a:lstStyle>
            <a:lvl1pPr marL="342797" indent="-342797"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799"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6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sz="2400" dirty="0" smtClean="0"/>
              <a:t>Understand if </a:t>
            </a:r>
            <a:r>
              <a:rPr lang="en-US" sz="2400" dirty="0" smtClean="0">
                <a:solidFill>
                  <a:srgbClr val="0000FF"/>
                </a:solidFill>
              </a:rPr>
              <a:t>Neural Networks</a:t>
            </a:r>
            <a:r>
              <a:rPr lang="en-US" sz="2400" dirty="0" smtClean="0"/>
              <a:t> can estimate the </a:t>
            </a:r>
            <a:r>
              <a:rPr lang="en-US" sz="2400" dirty="0" smtClean="0">
                <a:solidFill>
                  <a:srgbClr val="0000FF"/>
                </a:solidFill>
              </a:rPr>
              <a:t>average delay </a:t>
            </a:r>
            <a:r>
              <a:rPr lang="en-US" sz="2400" dirty="0" smtClean="0"/>
              <a:t>of a network as a function of the </a:t>
            </a:r>
            <a:r>
              <a:rPr lang="en-US" sz="2400" dirty="0" smtClean="0">
                <a:solidFill>
                  <a:srgbClr val="0000FF"/>
                </a:solidFill>
              </a:rPr>
              <a:t>traffic matrix</a:t>
            </a:r>
          </a:p>
          <a:p>
            <a:pPr lvl="1" fontAlgn="auto"/>
            <a:r>
              <a:rPr lang="en-US" sz="2400" dirty="0" smtClean="0"/>
              <a:t>The analysis is based on other papers that suggest NN as modeling technique for computer networks</a:t>
            </a:r>
          </a:p>
          <a:p>
            <a:pPr lvl="1" fontAlgn="auto"/>
            <a:r>
              <a:rPr lang="en-US" sz="2400" dirty="0" smtClean="0"/>
              <a:t>Other approaches: queuing (too simple), simulation (time expensive)</a:t>
            </a:r>
            <a:endParaRPr lang="en-US" sz="2399" dirty="0" smtClean="0">
              <a:solidFill>
                <a:srgbClr val="0000FF"/>
              </a:solidFill>
            </a:endParaRPr>
          </a:p>
          <a:p>
            <a:pPr fontAlgn="auto"/>
            <a:r>
              <a:rPr lang="en-US" sz="2400" dirty="0" smtClean="0"/>
              <a:t>Among a class of network characteristics, which of them affect the accuracy of the NN</a:t>
            </a:r>
          </a:p>
          <a:p>
            <a:pPr fontAlgn="auto"/>
            <a:r>
              <a:rPr lang="en-US" sz="2400" dirty="0" smtClean="0"/>
              <a:t>Determine a configuration (hyper-parameters) of the NN that best fit </a:t>
            </a:r>
            <a:r>
              <a:rPr lang="en-US" sz="2400" dirty="0" smtClean="0"/>
              <a:t>the </a:t>
            </a:r>
            <a:r>
              <a:rPr lang="en-US" sz="2400" dirty="0" smtClean="0"/>
              <a:t>delay estimation problem</a:t>
            </a:r>
            <a:endParaRPr lang="en-US" sz="2400" dirty="0" smtClean="0">
              <a:solidFill>
                <a:srgbClr val="0000FF"/>
              </a:solidFill>
            </a:endParaRPr>
          </a:p>
          <a:p>
            <a:pPr fontAlgn="auto"/>
            <a:endParaRPr lang="en-US" sz="2400" dirty="0" smtClean="0">
              <a:solidFill>
                <a:srgbClr val="0000FF"/>
              </a:solidFill>
            </a:endParaRPr>
          </a:p>
        </p:txBody>
      </p:sp>
    </p:spTree>
    <p:extLst>
      <p:ext uri="{BB962C8B-B14F-4D97-AF65-F5344CB8AC3E}">
        <p14:creationId xmlns:p14="http://schemas.microsoft.com/office/powerpoint/2010/main" val="2999211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2367" y="64008"/>
            <a:ext cx="11308249" cy="778598"/>
          </a:xfrm>
        </p:spPr>
        <p:txBody>
          <a:bodyPr/>
          <a:lstStyle/>
          <a:p>
            <a:pPr algn="ctr"/>
            <a:r>
              <a:rPr lang="en-US" sz="2800" dirty="0" smtClean="0"/>
              <a:t>Problem statement</a:t>
            </a:r>
            <a:endParaRPr lang="en-US" sz="2800" dirty="0"/>
          </a:p>
        </p:txBody>
      </p:sp>
      <p:sp>
        <p:nvSpPr>
          <p:cNvPr id="17" name="Text Placeholder 2"/>
          <p:cNvSpPr txBox="1">
            <a:spLocks/>
          </p:cNvSpPr>
          <p:nvPr/>
        </p:nvSpPr>
        <p:spPr>
          <a:xfrm>
            <a:off x="495380" y="1052736"/>
            <a:ext cx="11160124" cy="5041229"/>
          </a:xfrm>
          <a:prstGeom prst="rect">
            <a:avLst/>
          </a:prstGeom>
        </p:spPr>
        <p:txBody>
          <a:bodyPr vert="horz" lIns="0" tIns="0" rIns="0" bIns="0" rtlCol="0">
            <a:noAutofit/>
          </a:bodyPr>
          <a:lstStyle>
            <a:lvl1pPr marL="342797" indent="-342797"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799"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6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sz="2400" dirty="0" smtClean="0"/>
              <a:t>The function that they want to model is </a:t>
            </a:r>
            <a:r>
              <a:rPr lang="en-US" sz="2400" i="1" dirty="0" smtClean="0">
                <a:solidFill>
                  <a:srgbClr val="0000FF"/>
                </a:solidFill>
              </a:rPr>
              <a:t>D = f(T)</a:t>
            </a:r>
            <a:r>
              <a:rPr lang="en-US" sz="2400" dirty="0" smtClean="0">
                <a:solidFill>
                  <a:schemeClr val="tx1"/>
                </a:solidFill>
              </a:rPr>
              <a:t>.</a:t>
            </a:r>
          </a:p>
          <a:p>
            <a:pPr fontAlgn="auto"/>
            <a:r>
              <a:rPr lang="en-US" sz="2400" i="1" dirty="0" smtClean="0"/>
              <a:t>D</a:t>
            </a:r>
            <a:r>
              <a:rPr lang="en-US" sz="2400" dirty="0" smtClean="0"/>
              <a:t> and </a:t>
            </a:r>
            <a:r>
              <a:rPr lang="en-US" sz="2400" i="1" dirty="0" smtClean="0"/>
              <a:t>T</a:t>
            </a:r>
            <a:r>
              <a:rPr lang="en-US" sz="2400" dirty="0" smtClean="0"/>
              <a:t> are </a:t>
            </a:r>
            <a:r>
              <a:rPr lang="en-US" sz="2400" i="1" dirty="0" err="1" smtClean="0"/>
              <a:t>NxN</a:t>
            </a:r>
            <a:r>
              <a:rPr lang="en-US" sz="2400" dirty="0" smtClean="0"/>
              <a:t> matrices.</a:t>
            </a:r>
          </a:p>
          <a:p>
            <a:pPr fontAlgn="auto"/>
            <a:r>
              <a:rPr lang="en-US" sz="2400" i="1" dirty="0" smtClean="0"/>
              <a:t>D</a:t>
            </a:r>
            <a:r>
              <a:rPr lang="en-US" sz="2400" dirty="0" smtClean="0"/>
              <a:t>: the average delay between the </a:t>
            </a:r>
            <a:r>
              <a:rPr lang="en-US" sz="2400" i="1" dirty="0" smtClean="0"/>
              <a:t>i</a:t>
            </a:r>
            <a:r>
              <a:rPr lang="en-US" sz="2400" dirty="0" smtClean="0"/>
              <a:t> (row) node and the </a:t>
            </a:r>
            <a:r>
              <a:rPr lang="en-US" sz="2400" i="1" dirty="0" smtClean="0"/>
              <a:t>j</a:t>
            </a:r>
            <a:r>
              <a:rPr lang="en-US" sz="2400" dirty="0" smtClean="0"/>
              <a:t> (column) node.</a:t>
            </a:r>
          </a:p>
          <a:p>
            <a:pPr fontAlgn="auto"/>
            <a:r>
              <a:rPr lang="en-US" sz="2400" i="1" dirty="0" smtClean="0"/>
              <a:t>T</a:t>
            </a:r>
            <a:r>
              <a:rPr lang="en-US" sz="2400" dirty="0" smtClean="0"/>
              <a:t> : the amount of traffic between </a:t>
            </a:r>
            <a:r>
              <a:rPr lang="en-US" sz="2400" i="1" dirty="0" smtClean="0"/>
              <a:t>i</a:t>
            </a:r>
            <a:r>
              <a:rPr lang="en-US" sz="2400" dirty="0" smtClean="0"/>
              <a:t> and </a:t>
            </a:r>
            <a:r>
              <a:rPr lang="en-US" sz="2400" i="1" dirty="0" smtClean="0"/>
              <a:t>j </a:t>
            </a:r>
            <a:r>
              <a:rPr lang="en-US" sz="2400" dirty="0" smtClean="0"/>
              <a:t>in an N nodes network.</a:t>
            </a:r>
          </a:p>
          <a:p>
            <a:pPr fontAlgn="auto"/>
            <a:r>
              <a:rPr lang="en-US" sz="2400" dirty="0" smtClean="0"/>
              <a:t>The delay from i to j is determined by the quantity of traffic sent between these nodes and the quantity of traffic sent between </a:t>
            </a:r>
            <a:r>
              <a:rPr lang="en-US" sz="2400" u="sng" dirty="0" smtClean="0"/>
              <a:t>other nodes that share part of the path</a:t>
            </a:r>
            <a:r>
              <a:rPr lang="en-US" sz="2400" dirty="0" smtClean="0"/>
              <a:t>.</a:t>
            </a:r>
            <a:endParaRPr lang="en-US" sz="2400" dirty="0" smtClean="0">
              <a:solidFill>
                <a:schemeClr val="tx1"/>
              </a:solidFill>
            </a:endParaRPr>
          </a:p>
        </p:txBody>
      </p:sp>
    </p:spTree>
    <p:extLst>
      <p:ext uri="{BB962C8B-B14F-4D97-AF65-F5344CB8AC3E}">
        <p14:creationId xmlns:p14="http://schemas.microsoft.com/office/powerpoint/2010/main" val="207509006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44624"/>
            <a:ext cx="11160124" cy="539749"/>
          </a:xfrm>
        </p:spPr>
        <p:txBody>
          <a:bodyPr/>
          <a:lstStyle/>
          <a:p>
            <a:r>
              <a:rPr lang="en-US" b="0" dirty="0"/>
              <a:t>Scheme of the methodology followed in this </a:t>
            </a:r>
            <a:r>
              <a:rPr lang="en-US" b="0" dirty="0" smtClean="0"/>
              <a:t>work</a:t>
            </a:r>
            <a:endParaRPr lang="en-US" dirty="0"/>
          </a:p>
        </p:txBody>
      </p:sp>
      <p:pic>
        <p:nvPicPr>
          <p:cNvPr id="4" name="Picture 3"/>
          <p:cNvPicPr>
            <a:picLocks noChangeAspect="1"/>
          </p:cNvPicPr>
          <p:nvPr/>
        </p:nvPicPr>
        <p:blipFill>
          <a:blip r:embed="rId3"/>
          <a:stretch>
            <a:fillRect/>
          </a:stretch>
        </p:blipFill>
        <p:spPr>
          <a:xfrm>
            <a:off x="767408" y="476673"/>
            <a:ext cx="9937104" cy="6040550"/>
          </a:xfrm>
          <a:prstGeom prst="rect">
            <a:avLst/>
          </a:prstGeom>
        </p:spPr>
      </p:pic>
    </p:spTree>
    <p:extLst>
      <p:ext uri="{BB962C8B-B14F-4D97-AF65-F5344CB8AC3E}">
        <p14:creationId xmlns:p14="http://schemas.microsoft.com/office/powerpoint/2010/main" val="141732728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Advanced description of the work</a:t>
            </a:r>
            <a:endParaRPr lang="en-US" sz="2800" dirty="0"/>
          </a:p>
        </p:txBody>
      </p:sp>
      <mc:AlternateContent xmlns:mc="http://schemas.openxmlformats.org/markup-compatibility/2006" xmlns:a14="http://schemas.microsoft.com/office/drawing/2010/main">
        <mc:Choice Requires="a14">
          <p:sp>
            <p:nvSpPr>
              <p:cNvPr id="2" name="Text Placeholder 1"/>
              <p:cNvSpPr>
                <a:spLocks noGrp="1"/>
              </p:cNvSpPr>
              <p:nvPr>
                <p:ph type="body" idx="1"/>
              </p:nvPr>
            </p:nvSpPr>
            <p:spPr/>
            <p:txBody>
              <a:bodyPr/>
              <a:lstStyle/>
              <a:p>
                <a:r>
                  <a:rPr lang="en-US" dirty="0" smtClean="0"/>
                  <a:t>The NN configuration (hyper-parameters) are chosen using cross-validation (some are studied deeper in the paper), and are the followings:</a:t>
                </a:r>
              </a:p>
              <a:p>
                <a:pPr lvl="1"/>
                <a:r>
                  <a:rPr lang="en-US" dirty="0" smtClean="0"/>
                  <a:t>Activation </a:t>
                </a:r>
                <a:r>
                  <a:rPr lang="en-US" dirty="0"/>
                  <a:t>function: </a:t>
                </a:r>
                <a:r>
                  <a:rPr lang="en-US" dirty="0" smtClean="0"/>
                  <a:t>Sigmoid</a:t>
                </a:r>
              </a:p>
              <a:p>
                <a:pPr lvl="1"/>
                <a:r>
                  <a:rPr lang="en-US" dirty="0" smtClean="0"/>
                  <a:t>Number </a:t>
                </a:r>
                <a:r>
                  <a:rPr lang="en-US" dirty="0"/>
                  <a:t>of hidden layers: Equal to the number of input, i.e., the square of the number of nodes in the </a:t>
                </a:r>
                <a:r>
                  <a:rPr lang="en-US" dirty="0" smtClean="0"/>
                  <a:t>network</a:t>
                </a:r>
              </a:p>
              <a:p>
                <a:pPr lvl="1"/>
                <a:r>
                  <a:rPr lang="en-US" dirty="0" smtClean="0"/>
                  <a:t>Maximum </a:t>
                </a:r>
                <a:r>
                  <a:rPr lang="en-US" dirty="0"/>
                  <a:t>training epoch: </a:t>
                </a:r>
                <a:r>
                  <a:rPr lang="en-US" dirty="0" smtClean="0"/>
                  <a:t>7,500,000</a:t>
                </a:r>
              </a:p>
              <a:p>
                <a:pPr lvl="1"/>
                <a:r>
                  <a:rPr lang="en-US" dirty="0" smtClean="0"/>
                  <a:t>Training </a:t>
                </a:r>
                <a:r>
                  <a:rPr lang="en-US" dirty="0"/>
                  <a:t>Algorithm: Adam </a:t>
                </a:r>
                <a:r>
                  <a:rPr lang="en-US" dirty="0" smtClean="0"/>
                  <a:t>Optimizer</a:t>
                </a:r>
              </a:p>
              <a:p>
                <a:pPr lvl="1"/>
                <a:r>
                  <a:rPr lang="en-US" dirty="0" smtClean="0"/>
                  <a:t>Cost </a:t>
                </a:r>
                <a:r>
                  <a:rPr lang="en-US" dirty="0"/>
                  <a:t>function: MSE with L2 </a:t>
                </a:r>
                <a:r>
                  <a:rPr lang="en-US" dirty="0" smtClean="0"/>
                  <a:t>regularization</a:t>
                </a:r>
              </a:p>
              <a:p>
                <a:pPr lvl="1"/>
                <a:r>
                  <a:rPr lang="en-US" dirty="0" smtClean="0"/>
                  <a:t>L2 </a:t>
                </a:r>
                <a:r>
                  <a:rPr lang="en-US" dirty="0"/>
                  <a:t>regularization parameter: 0.00003 </a:t>
                </a:r>
                <a:endParaRPr lang="en-US" dirty="0" smtClean="0"/>
              </a:p>
              <a:p>
                <a:r>
                  <a:rPr lang="en-US" dirty="0" smtClean="0"/>
                  <a:t>Learning error (S is the size of the test delay set,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oMath>
                </a14:m>
                <a:r>
                  <a:rPr lang="en-US" dirty="0" smtClean="0"/>
                  <a:t> is the predicted delay,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oMath>
                </a14:m>
                <a:r>
                  <a:rPr lang="en-US" dirty="0" smtClean="0"/>
                  <a:t> is the total number of pair nodes,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r>
                  <a:rPr lang="en-US" dirty="0" smtClean="0"/>
                  <a:t> the test delay)</a:t>
                </a:r>
              </a:p>
              <a:p>
                <a:pPr lvl="1"/>
                <a:endParaRPr lang="en-US" dirty="0" smtClean="0"/>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blipFill rotWithShape="0">
                <a:blip r:embed="rId3"/>
                <a:stretch>
                  <a:fillRect l="-765" t="-226" r="-874"/>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19736" y="4869160"/>
            <a:ext cx="4752528" cy="1158763"/>
          </a:xfrm>
          <a:prstGeom prst="rect">
            <a:avLst/>
          </a:prstGeom>
        </p:spPr>
      </p:pic>
    </p:spTree>
    <p:extLst>
      <p:ext uri="{BB962C8B-B14F-4D97-AF65-F5344CB8AC3E}">
        <p14:creationId xmlns:p14="http://schemas.microsoft.com/office/powerpoint/2010/main" val="19386810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44624"/>
            <a:ext cx="11160124" cy="539749"/>
          </a:xfrm>
        </p:spPr>
        <p:txBody>
          <a:bodyPr/>
          <a:lstStyle/>
          <a:p>
            <a:pPr algn="ctr"/>
            <a:r>
              <a:rPr lang="en-US" sz="2800" dirty="0" smtClean="0"/>
              <a:t>Simulations (1/2)</a:t>
            </a:r>
            <a:endParaRPr lang="en-US" sz="2800" dirty="0"/>
          </a:p>
        </p:txBody>
      </p:sp>
      <p:sp>
        <p:nvSpPr>
          <p:cNvPr id="3" name="Text Placeholder 2"/>
          <p:cNvSpPr>
            <a:spLocks noGrp="1"/>
          </p:cNvSpPr>
          <p:nvPr>
            <p:ph type="body" idx="1"/>
          </p:nvPr>
        </p:nvSpPr>
        <p:spPr>
          <a:xfrm>
            <a:off x="263352" y="569559"/>
            <a:ext cx="11665296" cy="6171809"/>
          </a:xfrm>
        </p:spPr>
        <p:txBody>
          <a:bodyPr/>
          <a:lstStyle/>
          <a:p>
            <a:r>
              <a:rPr lang="en-US" sz="2100" dirty="0" smtClean="0"/>
              <a:t>To </a:t>
            </a:r>
            <a:r>
              <a:rPr lang="en-US" sz="2100" dirty="0"/>
              <a:t>generate the dataset, </a:t>
            </a:r>
            <a:r>
              <a:rPr lang="en-US" sz="2100" dirty="0" smtClean="0"/>
              <a:t>in this work, they use </a:t>
            </a:r>
            <a:r>
              <a:rPr lang="en-US" sz="2100" dirty="0"/>
              <a:t>the </a:t>
            </a:r>
            <a:r>
              <a:rPr lang="en-US" sz="2100" dirty="0" err="1"/>
              <a:t>Omnet</a:t>
            </a:r>
            <a:r>
              <a:rPr lang="en-US" sz="2100" dirty="0" smtClean="0"/>
              <a:t>++ simulator </a:t>
            </a:r>
            <a:r>
              <a:rPr lang="en-US" sz="2100" dirty="0"/>
              <a:t>(version </a:t>
            </a:r>
            <a:r>
              <a:rPr lang="en-US" sz="2100" dirty="0" smtClean="0"/>
              <a:t>4.6)</a:t>
            </a:r>
          </a:p>
          <a:p>
            <a:r>
              <a:rPr lang="en-US" sz="2100" dirty="0" smtClean="0"/>
              <a:t>In </a:t>
            </a:r>
            <a:r>
              <a:rPr lang="en-US" sz="2100" dirty="0"/>
              <a:t>each </a:t>
            </a:r>
            <a:r>
              <a:rPr lang="en-US" sz="2100" dirty="0" smtClean="0"/>
              <a:t>simulation, they measure the </a:t>
            </a:r>
            <a:r>
              <a:rPr lang="en-US" sz="2100" b="1" dirty="0"/>
              <a:t>average end-to-end delay</a:t>
            </a:r>
            <a:r>
              <a:rPr lang="en-US" sz="2100" dirty="0"/>
              <a:t> during 16k units of time </a:t>
            </a:r>
            <a:r>
              <a:rPr lang="en-US" sz="2100" dirty="0" smtClean="0"/>
              <a:t>for all pairs </a:t>
            </a:r>
            <a:r>
              <a:rPr lang="en-US" sz="2100" dirty="0"/>
              <a:t>of nodes</a:t>
            </a:r>
            <a:r>
              <a:rPr lang="en-US" sz="2100" dirty="0" smtClean="0"/>
              <a:t>.</a:t>
            </a:r>
          </a:p>
          <a:p>
            <a:r>
              <a:rPr lang="en-US" sz="2100" b="1" dirty="0" smtClean="0"/>
              <a:t>Topology</a:t>
            </a:r>
            <a:r>
              <a:rPr lang="en-US" sz="2100" dirty="0" smtClean="0"/>
              <a:t>: </a:t>
            </a:r>
            <a:r>
              <a:rPr lang="en-US" sz="2100" dirty="0" smtClean="0">
                <a:solidFill>
                  <a:srgbClr val="FF0000"/>
                </a:solidFill>
              </a:rPr>
              <a:t>unidirectional </a:t>
            </a:r>
            <a:r>
              <a:rPr lang="en-US" sz="2100" dirty="0">
                <a:solidFill>
                  <a:srgbClr val="FF0000"/>
                </a:solidFill>
              </a:rPr>
              <a:t>ring</a:t>
            </a:r>
            <a:r>
              <a:rPr lang="en-US" sz="2100" dirty="0"/>
              <a:t>, </a:t>
            </a:r>
            <a:r>
              <a:rPr lang="en-US" sz="2100" dirty="0">
                <a:solidFill>
                  <a:srgbClr val="00B050"/>
                </a:solidFill>
              </a:rPr>
              <a:t>star</a:t>
            </a:r>
            <a:r>
              <a:rPr lang="en-US" sz="2100" dirty="0"/>
              <a:t>, and </a:t>
            </a:r>
            <a:r>
              <a:rPr lang="en-US" sz="2100" dirty="0">
                <a:solidFill>
                  <a:srgbClr val="0000FF"/>
                </a:solidFill>
              </a:rPr>
              <a:t>scale-free</a:t>
            </a:r>
            <a:r>
              <a:rPr lang="en-US" sz="2100" dirty="0"/>
              <a:t> </a:t>
            </a:r>
            <a:r>
              <a:rPr lang="en-US" sz="2100" dirty="0" smtClean="0"/>
              <a:t>networks</a:t>
            </a:r>
          </a:p>
          <a:p>
            <a:r>
              <a:rPr lang="en-US" sz="2100" b="1" dirty="0" smtClean="0"/>
              <a:t>Size</a:t>
            </a:r>
            <a:r>
              <a:rPr lang="en-US" sz="2100" dirty="0" smtClean="0"/>
              <a:t>: </a:t>
            </a:r>
            <a:r>
              <a:rPr lang="en-US" sz="2100" b="1" dirty="0" smtClean="0"/>
              <a:t>3</a:t>
            </a:r>
            <a:r>
              <a:rPr lang="en-US" sz="2100" dirty="0" smtClean="0"/>
              <a:t> to </a:t>
            </a:r>
            <a:r>
              <a:rPr lang="en-US" sz="2100" b="1" dirty="0" smtClean="0"/>
              <a:t>15</a:t>
            </a:r>
            <a:r>
              <a:rPr lang="en-US" sz="2100" dirty="0" smtClean="0"/>
              <a:t> nodes (all </a:t>
            </a:r>
            <a:r>
              <a:rPr lang="en-US" sz="2100" dirty="0"/>
              <a:t>nodes are active transmitters and receivers</a:t>
            </a:r>
            <a:r>
              <a:rPr lang="en-US" sz="2100" dirty="0" smtClean="0"/>
              <a:t>)</a:t>
            </a:r>
          </a:p>
          <a:p>
            <a:r>
              <a:rPr lang="en-US" sz="2100" b="1" dirty="0" smtClean="0"/>
              <a:t>Packet length distributions</a:t>
            </a:r>
            <a:r>
              <a:rPr lang="en-US" sz="2100" dirty="0" smtClean="0"/>
              <a:t>: deterministic </a:t>
            </a:r>
            <a:r>
              <a:rPr lang="en-US" sz="2100" dirty="0"/>
              <a:t>(constant), </a:t>
            </a:r>
            <a:r>
              <a:rPr lang="en-US" sz="2100" dirty="0" smtClean="0"/>
              <a:t>uniform, binomial </a:t>
            </a:r>
            <a:r>
              <a:rPr lang="en-US" sz="2100" dirty="0"/>
              <a:t>and Poisson using a fixed average packet </a:t>
            </a:r>
            <a:r>
              <a:rPr lang="en-US" sz="2100" dirty="0" smtClean="0"/>
              <a:t>length. In all cases, the </a:t>
            </a:r>
            <a:r>
              <a:rPr lang="en-US" sz="2100" dirty="0"/>
              <a:t>inter-arrival time is exponential.</a:t>
            </a:r>
          </a:p>
          <a:p>
            <a:r>
              <a:rPr lang="en-US" sz="2100" b="1" dirty="0" smtClean="0"/>
              <a:t>Traffic </a:t>
            </a:r>
            <a:r>
              <a:rPr lang="en-US" sz="2100" b="1" dirty="0"/>
              <a:t>intensity</a:t>
            </a:r>
            <a:r>
              <a:rPr lang="en-US" sz="2100" dirty="0"/>
              <a:t>: </a:t>
            </a:r>
            <a:r>
              <a:rPr lang="en-US" sz="2100" dirty="0" smtClean="0"/>
              <a:t>Different </a:t>
            </a:r>
            <a:r>
              <a:rPr lang="en-US" sz="2100" dirty="0"/>
              <a:t>levels of </a:t>
            </a:r>
            <a:r>
              <a:rPr lang="en-US" sz="2100" dirty="0" smtClean="0"/>
              <a:t>saturation in </a:t>
            </a:r>
            <a:r>
              <a:rPr lang="en-US" sz="2100" dirty="0"/>
              <a:t>the </a:t>
            </a:r>
            <a:r>
              <a:rPr lang="en-US" sz="2100" dirty="0" smtClean="0"/>
              <a:t>network (by </a:t>
            </a:r>
            <a:r>
              <a:rPr lang="en-US" sz="2100" dirty="0"/>
              <a:t>varying the traffic </a:t>
            </a:r>
            <a:r>
              <a:rPr lang="en-US" sz="2100" dirty="0" smtClean="0"/>
              <a:t>intensity) </a:t>
            </a:r>
            <a:r>
              <a:rPr lang="en-US" sz="2100" dirty="0" smtClean="0">
                <a:sym typeface="Wingdings" panose="05000000000000000000" pitchFamily="2" charset="2"/>
              </a:rPr>
              <a:t> </a:t>
            </a:r>
            <a:r>
              <a:rPr lang="en-US" sz="2100" dirty="0" smtClean="0"/>
              <a:t>Transmit</a:t>
            </a:r>
            <a:r>
              <a:rPr lang="en-US" sz="2100" dirty="0"/>
              <a:t>, among all pairs of nodes, a </a:t>
            </a:r>
            <a:r>
              <a:rPr lang="en-US" sz="2100" dirty="0" smtClean="0"/>
              <a:t>random value </a:t>
            </a:r>
            <a:r>
              <a:rPr lang="en-US" sz="2100" dirty="0"/>
              <a:t>of traffic with a maximum value </a:t>
            </a:r>
            <a:r>
              <a:rPr lang="en-US" sz="2100" dirty="0" smtClean="0"/>
              <a:t>(</a:t>
            </a:r>
            <a:r>
              <a:rPr lang="en-US" sz="2100" dirty="0" err="1" smtClean="0"/>
              <a:t>ro_max</a:t>
            </a:r>
            <a:r>
              <a:rPr lang="en-US" sz="2100" dirty="0" smtClean="0"/>
              <a:t>). From very </a:t>
            </a:r>
            <a:r>
              <a:rPr lang="en-US" sz="2100" dirty="0"/>
              <a:t>low </a:t>
            </a:r>
            <a:r>
              <a:rPr lang="en-US" sz="2100" dirty="0" smtClean="0"/>
              <a:t>(</a:t>
            </a:r>
            <a:r>
              <a:rPr lang="en-US" sz="2100" dirty="0" err="1" smtClean="0"/>
              <a:t>ro_max</a:t>
            </a:r>
            <a:r>
              <a:rPr lang="en-US" sz="2100" dirty="0" smtClean="0"/>
              <a:t>=0.1) </a:t>
            </a:r>
            <a:r>
              <a:rPr lang="en-US" sz="2100" dirty="0"/>
              <a:t>up </a:t>
            </a:r>
            <a:r>
              <a:rPr lang="en-US" sz="2100" dirty="0" smtClean="0"/>
              <a:t>to highly </a:t>
            </a:r>
            <a:r>
              <a:rPr lang="en-US" sz="2100" dirty="0"/>
              <a:t>saturated networks </a:t>
            </a:r>
            <a:r>
              <a:rPr lang="en-US" sz="2100" dirty="0" smtClean="0"/>
              <a:t>(</a:t>
            </a:r>
            <a:r>
              <a:rPr lang="en-US" sz="2100" dirty="0" err="1"/>
              <a:t>ro_max</a:t>
            </a:r>
            <a:r>
              <a:rPr lang="en-US" sz="2100" dirty="0" smtClean="0"/>
              <a:t> </a:t>
            </a:r>
            <a:r>
              <a:rPr lang="en-US" sz="2100" dirty="0"/>
              <a:t>&gt; 1</a:t>
            </a:r>
            <a:r>
              <a:rPr lang="en-US" sz="2100" dirty="0" smtClean="0"/>
              <a:t>)</a:t>
            </a:r>
          </a:p>
          <a:p>
            <a:r>
              <a:rPr lang="en-US" sz="2100" b="1" dirty="0" smtClean="0"/>
              <a:t>Routing</a:t>
            </a:r>
            <a:r>
              <a:rPr lang="en-US" sz="2100" dirty="0"/>
              <a:t>: </a:t>
            </a:r>
            <a:r>
              <a:rPr lang="en-US" sz="2100" dirty="0" smtClean="0">
                <a:solidFill>
                  <a:srgbClr val="0000FF"/>
                </a:solidFill>
              </a:rPr>
              <a:t>Three</a:t>
            </a:r>
            <a:r>
              <a:rPr lang="en-US" sz="2100" dirty="0" smtClean="0"/>
              <a:t> </a:t>
            </a:r>
            <a:r>
              <a:rPr lang="en-US" sz="2100" dirty="0"/>
              <a:t>different routing </a:t>
            </a:r>
            <a:r>
              <a:rPr lang="en-US" sz="2100" dirty="0" smtClean="0"/>
              <a:t>configurations: SP (Shortest Path), MAN (more load balancing), POOR (few links are intentionally saturated)</a:t>
            </a:r>
          </a:p>
        </p:txBody>
      </p:sp>
    </p:spTree>
    <p:extLst>
      <p:ext uri="{BB962C8B-B14F-4D97-AF65-F5344CB8AC3E}">
        <p14:creationId xmlns:p14="http://schemas.microsoft.com/office/powerpoint/2010/main" val="419358241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116632"/>
            <a:ext cx="11160124" cy="539749"/>
          </a:xfrm>
        </p:spPr>
        <p:txBody>
          <a:bodyPr/>
          <a:lstStyle/>
          <a:p>
            <a:pPr algn="ctr"/>
            <a:r>
              <a:rPr lang="en-US" sz="2800" dirty="0" smtClean="0"/>
              <a:t>Simulations (2/2)</a:t>
            </a:r>
            <a:endParaRPr lang="en-US" sz="2800" dirty="0"/>
          </a:p>
        </p:txBody>
      </p:sp>
      <p:sp>
        <p:nvSpPr>
          <p:cNvPr id="3" name="Text Placeholder 2"/>
          <p:cNvSpPr>
            <a:spLocks noGrp="1"/>
          </p:cNvSpPr>
          <p:nvPr>
            <p:ph type="body" idx="1"/>
          </p:nvPr>
        </p:nvSpPr>
        <p:spPr>
          <a:xfrm>
            <a:off x="515938" y="908051"/>
            <a:ext cx="11160124" cy="4465165"/>
          </a:xfrm>
        </p:spPr>
        <p:txBody>
          <a:bodyPr/>
          <a:lstStyle/>
          <a:p>
            <a:r>
              <a:rPr lang="en-US" sz="2400" dirty="0" smtClean="0"/>
              <a:t>They generate more </a:t>
            </a:r>
            <a:r>
              <a:rPr lang="en-US" sz="2400" dirty="0"/>
              <a:t>than </a:t>
            </a:r>
            <a:r>
              <a:rPr lang="en-US" sz="2400" b="1" dirty="0">
                <a:solidFill>
                  <a:srgbClr val="0000FF"/>
                </a:solidFill>
              </a:rPr>
              <a:t>400 different </a:t>
            </a:r>
            <a:r>
              <a:rPr lang="en-US" sz="2400" b="1" dirty="0" smtClean="0">
                <a:solidFill>
                  <a:srgbClr val="0000FF"/>
                </a:solidFill>
              </a:rPr>
              <a:t>datasets</a:t>
            </a:r>
            <a:r>
              <a:rPr lang="en-US" sz="2400" dirty="0" smtClean="0"/>
              <a:t> with </a:t>
            </a:r>
            <a:r>
              <a:rPr lang="en-US" sz="2400" dirty="0"/>
              <a:t>different </a:t>
            </a:r>
            <a:r>
              <a:rPr lang="en-US" sz="2400" dirty="0" smtClean="0"/>
              <a:t>configurations </a:t>
            </a:r>
            <a:r>
              <a:rPr lang="en-US" sz="2400" b="1" dirty="0" smtClean="0"/>
              <a:t>( </a:t>
            </a:r>
            <a:r>
              <a:rPr lang="en-US" sz="2400" b="1" dirty="0" smtClean="0">
                <a:hlinkClick r:id="rId2"/>
              </a:rPr>
              <a:t>https</a:t>
            </a:r>
            <a:r>
              <a:rPr lang="en-US" sz="2400" b="1" dirty="0">
                <a:hlinkClick r:id="rId2"/>
              </a:rPr>
              <a:t>://</a:t>
            </a:r>
            <a:r>
              <a:rPr lang="en-US" sz="2400" b="1" dirty="0" smtClean="0">
                <a:hlinkClick r:id="rId2"/>
              </a:rPr>
              <a:t>github.com/knowledgedefinednetworking</a:t>
            </a:r>
            <a:r>
              <a:rPr lang="en-US" sz="2400" b="1" dirty="0" smtClean="0"/>
              <a:t> )</a:t>
            </a:r>
            <a:r>
              <a:rPr lang="en-US" sz="2400" dirty="0" smtClean="0"/>
              <a:t> .</a:t>
            </a:r>
          </a:p>
          <a:p>
            <a:r>
              <a:rPr lang="en-US" sz="2400" b="1" dirty="0" smtClean="0">
                <a:solidFill>
                  <a:srgbClr val="0000FF"/>
                </a:solidFill>
              </a:rPr>
              <a:t>Each </a:t>
            </a:r>
            <a:r>
              <a:rPr lang="en-US" sz="2400" b="1" dirty="0">
                <a:solidFill>
                  <a:srgbClr val="0000FF"/>
                </a:solidFill>
              </a:rPr>
              <a:t>dataset</a:t>
            </a:r>
            <a:r>
              <a:rPr lang="en-US" sz="2400" dirty="0">
                <a:solidFill>
                  <a:srgbClr val="0000FF"/>
                </a:solidFill>
              </a:rPr>
              <a:t> </a:t>
            </a:r>
            <a:r>
              <a:rPr lang="en-US" sz="2400" dirty="0"/>
              <a:t>consists of </a:t>
            </a:r>
            <a:r>
              <a:rPr lang="en-US" sz="2400" b="1" dirty="0">
                <a:solidFill>
                  <a:srgbClr val="0000FF"/>
                </a:solidFill>
              </a:rPr>
              <a:t>10,000 different </a:t>
            </a:r>
            <a:r>
              <a:rPr lang="en-US" sz="2400" b="1" dirty="0" smtClean="0">
                <a:solidFill>
                  <a:srgbClr val="0000FF"/>
                </a:solidFill>
              </a:rPr>
              <a:t>simulations</a:t>
            </a:r>
            <a:r>
              <a:rPr lang="en-US" sz="2400" b="1" dirty="0" smtClean="0"/>
              <a:t> </a:t>
            </a:r>
            <a:r>
              <a:rPr lang="en-US" sz="2400" dirty="0" smtClean="0"/>
              <a:t>(</a:t>
            </a:r>
            <a:r>
              <a:rPr lang="en-US" sz="2400" b="1" dirty="0" smtClean="0">
                <a:solidFill>
                  <a:srgbClr val="0000FF"/>
                </a:solidFill>
              </a:rPr>
              <a:t>samples</a:t>
            </a:r>
            <a:r>
              <a:rPr lang="en-US" sz="2400" dirty="0" smtClean="0"/>
              <a:t>)</a:t>
            </a:r>
          </a:p>
          <a:p>
            <a:r>
              <a:rPr lang="en-US" sz="2400" dirty="0" smtClean="0"/>
              <a:t>Each </a:t>
            </a:r>
            <a:r>
              <a:rPr lang="en-US" sz="2400" dirty="0"/>
              <a:t>sample contains the random traffic </a:t>
            </a:r>
            <a:r>
              <a:rPr lang="en-US" sz="2400" dirty="0" smtClean="0"/>
              <a:t>matrix, which </a:t>
            </a:r>
            <a:r>
              <a:rPr lang="en-US" sz="2400" dirty="0"/>
              <a:t>is used as the input features in the </a:t>
            </a:r>
            <a:r>
              <a:rPr lang="en-US" sz="2400" dirty="0" smtClean="0"/>
              <a:t>ML model</a:t>
            </a:r>
            <a:r>
              <a:rPr lang="en-US" sz="2400" dirty="0"/>
              <a:t>, and </a:t>
            </a:r>
            <a:r>
              <a:rPr lang="en-US" sz="2400" dirty="0" smtClean="0"/>
              <a:t>the delay </a:t>
            </a:r>
            <a:r>
              <a:rPr lang="en-US" sz="2400" dirty="0"/>
              <a:t>matrix, which is used as the output </a:t>
            </a:r>
            <a:r>
              <a:rPr lang="en-US" sz="2400" dirty="0" smtClean="0"/>
              <a:t>features.</a:t>
            </a:r>
          </a:p>
          <a:p>
            <a:r>
              <a:rPr lang="en-US" sz="2400" dirty="0" smtClean="0"/>
              <a:t>Each dataset is </a:t>
            </a:r>
            <a:r>
              <a:rPr lang="en-US" sz="2400" dirty="0"/>
              <a:t>divided into </a:t>
            </a:r>
            <a:r>
              <a:rPr lang="en-US" sz="2400" dirty="0" smtClean="0"/>
              <a:t>three </a:t>
            </a:r>
            <a:r>
              <a:rPr lang="en-US" sz="2400" dirty="0"/>
              <a:t>sets to train, validate and test each model</a:t>
            </a:r>
            <a:r>
              <a:rPr lang="en-US" sz="2400" dirty="0" smtClean="0"/>
              <a:t>.</a:t>
            </a:r>
          </a:p>
        </p:txBody>
      </p:sp>
    </p:spTree>
    <p:extLst>
      <p:ext uri="{BB962C8B-B14F-4D97-AF65-F5344CB8AC3E}">
        <p14:creationId xmlns:p14="http://schemas.microsoft.com/office/powerpoint/2010/main" val="248362164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Results</a:t>
            </a:r>
            <a:endParaRPr lang="en-US" sz="2800" dirty="0"/>
          </a:p>
        </p:txBody>
      </p:sp>
      <p:sp>
        <p:nvSpPr>
          <p:cNvPr id="3" name="Text Placeholder 2"/>
          <p:cNvSpPr>
            <a:spLocks noGrp="1"/>
          </p:cNvSpPr>
          <p:nvPr>
            <p:ph type="body" idx="1"/>
          </p:nvPr>
        </p:nvSpPr>
        <p:spPr>
          <a:xfrm>
            <a:off x="515938" y="908051"/>
            <a:ext cx="11160124" cy="5806786"/>
          </a:xfrm>
        </p:spPr>
        <p:txBody>
          <a:bodyPr numCol="2"/>
          <a:lstStyle/>
          <a:p>
            <a:pPr marL="342900" indent="-342900">
              <a:buFont typeface="+mj-lt"/>
              <a:buAutoNum type="arabicPeriod"/>
            </a:pPr>
            <a:r>
              <a:rPr lang="en-US" dirty="0" smtClean="0"/>
              <a:t>Traffic characteristic and intensity</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Topologies and network size</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r>
              <a:rPr lang="en-US" dirty="0" smtClean="0"/>
              <a:t>Routing policy</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r>
              <a:rPr lang="en-US" dirty="0" smtClean="0"/>
              <a:t>Number of neurons per hidden layer</a:t>
            </a:r>
          </a:p>
          <a:p>
            <a:pPr marL="342900" indent="-342900">
              <a:buFont typeface="+mj-lt"/>
              <a:buAutoNum type="arabicPeriod"/>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Activation function: sigmoid wins in high loads situation against </a:t>
            </a:r>
            <a:r>
              <a:rPr lang="en-US" dirty="0" err="1" smtClean="0"/>
              <a:t>tanh</a:t>
            </a:r>
            <a:r>
              <a:rPr lang="en-US" dirty="0" smtClean="0"/>
              <a:t> and </a:t>
            </a:r>
            <a:r>
              <a:rPr lang="en-US" dirty="0" err="1" smtClean="0"/>
              <a:t>ReLU</a:t>
            </a:r>
            <a:r>
              <a:rPr lang="en-US" dirty="0" smtClean="0"/>
              <a:t>, that work </a:t>
            </a:r>
            <a:r>
              <a:rPr lang="en-US" dirty="0" err="1" smtClean="0"/>
              <a:t>vell</a:t>
            </a:r>
            <a:r>
              <a:rPr lang="en-US" dirty="0" smtClean="0"/>
              <a:t> only with low loads</a:t>
            </a:r>
          </a:p>
          <a:p>
            <a:pPr marL="0" indent="0">
              <a:buNone/>
            </a:pPr>
            <a:endParaRPr lang="en-US" dirty="0" smtClean="0"/>
          </a:p>
          <a:p>
            <a:pPr marL="0" indent="0">
              <a:buNone/>
            </a:pPr>
            <a:r>
              <a:rPr lang="en-US" dirty="0" smtClean="0"/>
              <a:t>In realistic environment, learning error is lower than 1% even with high loads</a:t>
            </a:r>
            <a:endParaRPr lang="en-US" dirty="0"/>
          </a:p>
        </p:txBody>
      </p:sp>
      <p:pic>
        <p:nvPicPr>
          <p:cNvPr id="4" name="Picture 3"/>
          <p:cNvPicPr>
            <a:picLocks noChangeAspect="1"/>
          </p:cNvPicPr>
          <p:nvPr/>
        </p:nvPicPr>
        <p:blipFill>
          <a:blip r:embed="rId3"/>
          <a:stretch>
            <a:fillRect/>
          </a:stretch>
        </p:blipFill>
        <p:spPr>
          <a:xfrm>
            <a:off x="695400" y="1340768"/>
            <a:ext cx="2160240" cy="1556523"/>
          </a:xfrm>
          <a:prstGeom prst="rect">
            <a:avLst/>
          </a:prstGeom>
        </p:spPr>
      </p:pic>
      <p:pic>
        <p:nvPicPr>
          <p:cNvPr id="5" name="Picture 4"/>
          <p:cNvPicPr>
            <a:picLocks noChangeAspect="1"/>
          </p:cNvPicPr>
          <p:nvPr/>
        </p:nvPicPr>
        <p:blipFill>
          <a:blip r:embed="rId4"/>
          <a:stretch>
            <a:fillRect/>
          </a:stretch>
        </p:blipFill>
        <p:spPr>
          <a:xfrm>
            <a:off x="695401" y="3573016"/>
            <a:ext cx="2520280" cy="1451470"/>
          </a:xfrm>
          <a:prstGeom prst="rect">
            <a:avLst/>
          </a:prstGeom>
        </p:spPr>
      </p:pic>
      <p:pic>
        <p:nvPicPr>
          <p:cNvPr id="6" name="Picture 5"/>
          <p:cNvPicPr>
            <a:picLocks noChangeAspect="1"/>
          </p:cNvPicPr>
          <p:nvPr/>
        </p:nvPicPr>
        <p:blipFill>
          <a:blip r:embed="rId5"/>
          <a:stretch>
            <a:fillRect/>
          </a:stretch>
        </p:blipFill>
        <p:spPr>
          <a:xfrm>
            <a:off x="839416" y="5645793"/>
            <a:ext cx="3562533" cy="482625"/>
          </a:xfrm>
          <a:prstGeom prst="rect">
            <a:avLst/>
          </a:prstGeom>
        </p:spPr>
      </p:pic>
      <p:pic>
        <p:nvPicPr>
          <p:cNvPr id="7" name="Picture 6"/>
          <p:cNvPicPr>
            <a:picLocks noChangeAspect="1"/>
          </p:cNvPicPr>
          <p:nvPr/>
        </p:nvPicPr>
        <p:blipFill>
          <a:blip r:embed="rId6"/>
          <a:stretch>
            <a:fillRect/>
          </a:stretch>
        </p:blipFill>
        <p:spPr>
          <a:xfrm>
            <a:off x="6240016" y="1340769"/>
            <a:ext cx="2520280" cy="1727432"/>
          </a:xfrm>
          <a:prstGeom prst="rect">
            <a:avLst/>
          </a:prstGeom>
        </p:spPr>
      </p:pic>
    </p:spTree>
    <p:extLst>
      <p:ext uri="{BB962C8B-B14F-4D97-AF65-F5344CB8AC3E}">
        <p14:creationId xmlns:p14="http://schemas.microsoft.com/office/powerpoint/2010/main" val="4155656608"/>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6.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5.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207160</TotalTime>
  <Words>1058</Words>
  <Application>Microsoft Office PowerPoint</Application>
  <PresentationFormat>Widescreen</PresentationFormat>
  <Paragraphs>105</Paragraphs>
  <Slides>12</Slides>
  <Notes>11</Notes>
  <HiddenSlides>0</HiddenSlides>
  <MMClips>0</MMClips>
  <ScaleCrop>false</ScaleCrop>
  <HeadingPairs>
    <vt:vector size="6" baseType="variant">
      <vt:variant>
        <vt:lpstr>Fonts Used</vt:lpstr>
      </vt:variant>
      <vt:variant>
        <vt:i4>19</vt:i4>
      </vt:variant>
      <vt:variant>
        <vt:lpstr>Theme</vt:lpstr>
      </vt:variant>
      <vt:variant>
        <vt:i4>60</vt:i4>
      </vt:variant>
      <vt:variant>
        <vt:lpstr>Slide Titles</vt:lpstr>
      </vt:variant>
      <vt:variant>
        <vt:i4>12</vt:i4>
      </vt:variant>
    </vt:vector>
  </HeadingPairs>
  <TitlesOfParts>
    <vt:vector size="91" baseType="lpstr">
      <vt:lpstr>FrutigerNext LT BlackCn</vt:lpstr>
      <vt:lpstr>FrutigerNext LT Bold</vt:lpstr>
      <vt:lpstr>FrutigerNext LT Light</vt:lpstr>
      <vt:lpstr>FrutigerNext LT Medium</vt:lpstr>
      <vt:lpstr>FrutigerNext LT Regular</vt:lpstr>
      <vt:lpstr>Lucida Grande</vt:lpstr>
      <vt:lpstr>微软雅黑</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9_Office 主题</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Understanding the modeling of Computer Network Delays  using Neural Networks, ACM Big-DAMA 2018 workshop</vt:lpstr>
      <vt:lpstr>Complete system design</vt:lpstr>
      <vt:lpstr>Main contributions</vt:lpstr>
      <vt:lpstr>Problem statement</vt:lpstr>
      <vt:lpstr>Scheme of the methodology followed in this work</vt:lpstr>
      <vt:lpstr>Advanced description of the work</vt:lpstr>
      <vt:lpstr>Simulations (1/2)</vt:lpstr>
      <vt:lpstr>Simulations (2/2)</vt:lpstr>
      <vt:lpstr>Results</vt:lpstr>
      <vt:lpstr>Conclusions</vt:lpstr>
      <vt:lpstr>Strengths and falls</vt:lpstr>
      <vt:lpstr>Improvements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10219</cp:revision>
  <dcterms:created xsi:type="dcterms:W3CDTF">2015-01-15T13:44:33Z</dcterms:created>
  <dcterms:modified xsi:type="dcterms:W3CDTF">2019-04-19T13:39:56Z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(3)7TdtwDE/hggveDw/6kwoPFvJbfYPhsC9eWzv6Ri/Cp7GBMROoqzKvFYNTlnCfml014cKWhAd
dEPd7mEtm3WXBfb/JPHr6CKO1FnLdXALDNnRJ73Vg/85x83A2vPVowC5XjA0mXBGKJGfPL2X
iw8Bb90Kxs07eC/8xwfSE/Vl5VSaXkzAci20r4B1F/REDEzqp60siy5JZdHVC9ZQodpqjWw3
QAxV3Hs+0NR6Pc6LfD</vt:lpwstr>
  </property>
  <property fmtid="{D5CDD505-2E9C-101B-9397-08002B2CF9AE}" pid="15" name="_2015_ms_pID_7253431">
    <vt:lpwstr>ggFT/j9QZCI8ILs90TL62MuL3oBUtyr5jkIBh9Tu4ehl3ZWktJzsol
xVE5OGxZIOWOm20WgeNZ8phMfEuNsf5QOd4NcikvJxKj8xhMrZXn0oULchUlZmHRXpKhXGeB
waPefprFJUPLVVXef+wagZPHiCjsgv08Dg0vD5To+2EvbHEi2glxDIMpi0kXPgqyEuwrUN4g
cgSZYOlTzhN8IB/7KC4P71oeFqXRrf5R7dsc</vt:lpwstr>
  </property>
  <property fmtid="{D5CDD505-2E9C-101B-9397-08002B2CF9AE}" pid="16" name="_2015_ms_pID_7253432">
    <vt:lpwstr>S7UWydn2KRK9i2UNLKXa3BS3MfsAgF0ZnYjG
JDYhp+FsYrOWMg62LvYiwNQpLsUKLa6FC1+WACGF3LqVk273NgA=</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